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20"/>
  </p:notesMasterIdLst>
  <p:handoutMasterIdLst>
    <p:handoutMasterId r:id="rId21"/>
  </p:handoutMasterIdLst>
  <p:sldIdLst>
    <p:sldId id="282" r:id="rId2"/>
    <p:sldId id="539" r:id="rId3"/>
    <p:sldId id="536" r:id="rId4"/>
    <p:sldId id="540" r:id="rId5"/>
    <p:sldId id="541" r:id="rId6"/>
    <p:sldId id="524" r:id="rId7"/>
    <p:sldId id="534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49" r:id="rId16"/>
    <p:sldId id="551" r:id="rId17"/>
    <p:sldId id="552" r:id="rId18"/>
    <p:sldId id="553" r:id="rId19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CC"/>
    <a:srgbClr val="00682F"/>
    <a:srgbClr val="990000"/>
    <a:srgbClr val="FF3300"/>
    <a:srgbClr val="CC9900"/>
    <a:srgbClr val="FFFF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62" autoAdjust="0"/>
    <p:restoredTop sz="94681" autoAdjust="0"/>
  </p:normalViewPr>
  <p:slideViewPr>
    <p:cSldViewPr>
      <p:cViewPr>
        <p:scale>
          <a:sx n="81" d="100"/>
          <a:sy n="81" d="100"/>
        </p:scale>
        <p:origin x="-64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02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C124E6-9720-4B89-BFA2-EA33CE8AA308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444"/>
            <a:ext cx="2971800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444"/>
            <a:ext cx="2971800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4095A1-4E8E-4C9F-A8D4-A661FF361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61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222"/>
            <a:ext cx="5486400" cy="44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444"/>
            <a:ext cx="2971800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444"/>
            <a:ext cx="2971800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B3A253-7F0D-4B85-A5DE-731B78CB0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50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3A253-7F0D-4B85-A5DE-731B78CB0B3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1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3A253-7F0D-4B85-A5DE-731B78CB0B3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3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C0A02-86CA-42B7-80E2-1E787EF043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A82CA-D35D-4E7B-82F1-15C79940DD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97177-F75E-4BD6-B4BF-8981F44BC1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23D8F-A271-4DA2-8957-F1DBBD7FC5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2C67F-2DF4-47BF-BC23-99208744C8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4A518-A3CD-4D15-B13D-F25FDEA237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FE2A4-83D3-48F9-A245-2C58AC41A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504FE-88EB-49E1-9391-4650B2C62D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92C53-D54C-456C-9716-B4DC8AB381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313B3-5AFE-432B-AB6A-E356CFD8F8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FC4379D-D579-4770-B47D-8A2EE0B8CE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0B892AF-A535-4179-92AE-B4BEFAB307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фон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392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00430" y="6000768"/>
            <a:ext cx="1697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i="1" dirty="0" smtClean="0">
                <a:solidFill>
                  <a:srgbClr val="0033CC"/>
                </a:solidFill>
              </a:rPr>
              <a:t>2017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3501008"/>
            <a:ext cx="83058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300" b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путевку </a:t>
            </a:r>
            <a:br>
              <a:rPr lang="ru-RU" sz="5300" b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городской лагерь с дневным пребыванием детей?</a:t>
            </a:r>
            <a:r>
              <a:rPr lang="ru-RU" sz="3100" b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2976" y="3643314"/>
            <a:ext cx="655731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100" b="1" dirty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100" b="1" dirty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смена: с 1 июня по </a:t>
            </a:r>
            <a:r>
              <a:rPr lang="ru-RU" sz="31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27 июня</a:t>
            </a:r>
          </a:p>
          <a:p>
            <a:r>
              <a:rPr lang="ru-RU" sz="31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смена: с 29 июня по 24 июня </a:t>
            </a:r>
            <a:r>
              <a:rPr lang="ru-RU" sz="3100" b="1" dirty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100" b="1" dirty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1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</a:t>
            </a:r>
            <a:r>
              <a:rPr lang="ru-RU" sz="3100" b="1" dirty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смена: с </a:t>
            </a:r>
            <a:r>
              <a:rPr lang="ru-RU" sz="31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августа по 24 </a:t>
            </a:r>
            <a:r>
              <a:rPr lang="ru-RU" sz="3100" b="1" dirty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августа</a:t>
            </a:r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2224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5570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6043"/>
      </p:ext>
    </p:extLst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19600" y="-1562100"/>
            <a:ext cx="18288000" cy="10287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67200" y="-1409700"/>
            <a:ext cx="18288000" cy="1028700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0" y="3571876"/>
            <a:ext cx="114297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5643570" y="2714620"/>
            <a:ext cx="928694" cy="500066"/>
          </a:xfrm>
          <a:prstGeom prst="leftArrow">
            <a:avLst>
              <a:gd name="adj1" fmla="val 561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85517"/>
      </p:ext>
    </p:extLst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52909"/>
      </p:ext>
    </p:extLst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937"/>
      </p:ext>
    </p:extLst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82358"/>
      </p:ext>
    </p:extLst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72906"/>
      </p:ext>
    </p:extLst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64" y="-1714536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25018"/>
      </p:ext>
    </p:extLst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фон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00430" y="6000768"/>
            <a:ext cx="1697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2017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9100" y="3573016"/>
            <a:ext cx="8305800" cy="11430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4400" u="sng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 получить путевку в </a:t>
            </a:r>
            <a:r>
              <a:rPr lang="ru-RU" sz="4400" b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лагерь с дневным пребыванием детей</a:t>
            </a:r>
            <a:r>
              <a:rPr lang="ru-RU" sz="4400" u="sng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7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которые  проживают в городе Екатеринбурге.</a:t>
            </a:r>
            <a:br>
              <a:rPr lang="ru-RU" sz="27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Дети, которые обучаются в школах Екатеринбурга</a:t>
            </a:r>
            <a:br>
              <a:rPr lang="ru-RU" sz="27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Возраст детей 6,6 – 18 лет.</a:t>
            </a:r>
            <a:br>
              <a:rPr lang="ru-RU" sz="27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>- </a:t>
            </a:r>
            <a:br>
              <a:rPr lang="ru-RU" sz="1800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06501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фон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00430" y="6000768"/>
            <a:ext cx="1697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2017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5429268"/>
            <a:ext cx="83058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4400" u="sng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подать заявление на получение путевки?</a:t>
            </a:r>
            <a: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личный кабинет на Едином портале государственных и муниципальных услуг </a:t>
            </a:r>
            <a:r>
              <a:rPr lang="ru-RU" sz="22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Через Муниципальные многофункциональные центры (далее – МФЦ)</a:t>
            </a:r>
            <a:r>
              <a:rPr lang="ru-RU" sz="22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пункте приема заявлений Администрации Октябрьского района по адресу: ул. Мичурина, 205</a:t>
            </a:r>
            <a:r>
              <a:rPr lang="ru-RU" sz="54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>- </a:t>
            </a:r>
            <a:br>
              <a:rPr lang="ru-RU" sz="1800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20608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фон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2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00430" y="6000768"/>
            <a:ext cx="1697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2017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6409" y="2708920"/>
            <a:ext cx="83058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4400" u="sng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путевки : 3189.00 рублей</a:t>
            </a:r>
            <a:br>
              <a:rPr lang="ru-RU" sz="4400" u="sng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>- </a:t>
            </a:r>
            <a:br>
              <a:rPr lang="ru-RU" sz="1800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307856"/>
              </p:ext>
            </p:extLst>
          </p:nvPr>
        </p:nvGraphicFramePr>
        <p:xfrm>
          <a:off x="278436" y="1026142"/>
          <a:ext cx="8451402" cy="5570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701">
                  <a:extLst>
                    <a:ext uri="{9D8B030D-6E8A-4147-A177-3AD203B41FA5}">
                      <a16:colId xmlns="" xmlns:a16="http://schemas.microsoft.com/office/drawing/2014/main" val="1228779545"/>
                    </a:ext>
                  </a:extLst>
                </a:gridCol>
                <a:gridCol w="4225701">
                  <a:extLst>
                    <a:ext uri="{9D8B030D-6E8A-4147-A177-3AD203B41FA5}">
                      <a16:colId xmlns="" xmlns:a16="http://schemas.microsoft.com/office/drawing/2014/main" val="1859543074"/>
                    </a:ext>
                  </a:extLst>
                </a:gridCol>
              </a:tblGrid>
              <a:tr h="1429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 детей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родительской платы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(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руб.)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941153"/>
                  </a:ext>
                </a:extLst>
              </a:tr>
              <a:tr h="754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Дети сироты; дети, оставшиеся без попечения родителей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взимания родительской платы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3734487"/>
                  </a:ext>
                </a:extLst>
              </a:tr>
              <a:tr h="1885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Дети из 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многодетных семей;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безработных родителей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дети,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получающие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пенсию по потери кормильца;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 из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малоимущих 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семей.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181,00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930055"/>
                  </a:ext>
                </a:extLst>
              </a:tr>
              <a:tr h="714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3.Дети, не указанные в строках 1-2 таблицы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782,60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9845846"/>
                  </a:ext>
                </a:extLst>
              </a:tr>
              <a:tr h="714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4.Любые категории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782,60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0296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65290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фон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4" y="-146199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00430" y="6000768"/>
            <a:ext cx="1697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2017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1924" y="6275228"/>
            <a:ext cx="83058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3600" u="sng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Льготники  на первоочередное  получение путевок  </a:t>
            </a:r>
            <a:r>
              <a:rPr lang="ru-RU" sz="4400" u="sng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u="sng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1.Дети прокуроров.</a:t>
            </a:r>
            <a:b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Дети сотрудников Следственного комитета РФ.</a:t>
            </a:r>
            <a:b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3.Дети судей.</a:t>
            </a:r>
            <a:b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Дети сотрудников органов уголовно-исполнительной системы.</a:t>
            </a:r>
            <a:b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5.Дети сотрудников органов федеральной противопожарной службы.</a:t>
            </a:r>
            <a:b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6.Дети сотрудников органов по контролю за оборотом наркотических средств.</a:t>
            </a:r>
            <a:b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Дети сотрудников таможенных органов РФ.</a:t>
            </a:r>
            <a:b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8.Дети сотрудников полиции.</a:t>
            </a:r>
            <a:b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9.Дети военнослужащих.</a:t>
            </a:r>
            <a:b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10.Дети инвалиды и дети, один из родителей которых является инвалидом.</a:t>
            </a:r>
            <a:b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11.Дети сироты, опекаемые дети.</a:t>
            </a:r>
            <a:r>
              <a:rPr lang="ru-RU" sz="27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>- </a:t>
            </a:r>
            <a:br>
              <a:rPr lang="ru-RU" sz="1600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406001034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фон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00430" y="6000768"/>
            <a:ext cx="1697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i="1" dirty="0" smtClean="0">
                <a:solidFill>
                  <a:srgbClr val="0033CC"/>
                </a:solidFill>
              </a:rPr>
              <a:t>2017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5613934"/>
            <a:ext cx="8305800" cy="1143000"/>
          </a:xfrm>
        </p:spPr>
        <p:txBody>
          <a:bodyPr>
            <a:normAutofit fontScale="90000"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4400" u="sng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подачи заявления</a:t>
            </a:r>
            <a: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u="sng" dirty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u="sng" dirty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апреля </a:t>
            </a:r>
            <a:b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u="sng" dirty="0">
                <a:ln>
                  <a:solidFill>
                    <a:srgbClr val="00349E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u="sng" dirty="0">
                <a:ln>
                  <a:solidFill>
                    <a:srgbClr val="00349E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u="sng" dirty="0" smtClean="0">
                <a:ln>
                  <a:solidFill>
                    <a:srgbClr val="00349E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n>
                  <a:solidFill>
                    <a:srgbClr val="00349E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n>
                  <a:solidFill>
                    <a:srgbClr val="00349E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ln>
                  <a:solidFill>
                    <a:srgbClr val="00349E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i="1" dirty="0">
                <a:ln>
                  <a:solidFill>
                    <a:srgbClr val="00349E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1800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1800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>- </a:t>
            </a:r>
            <a:r>
              <a:rPr lang="ru-RU" sz="1800" i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1800" i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240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фон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00430" y="6000768"/>
            <a:ext cx="1697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i="1" dirty="0" smtClean="0">
                <a:solidFill>
                  <a:srgbClr val="0033CC"/>
                </a:solidFill>
              </a:rPr>
              <a:t>2017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2700" b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Полезная информация:                                                                  </a:t>
            </a:r>
            <a:r>
              <a:rPr lang="ru-RU" sz="2700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Сайт Администрации Октябрьского района </a:t>
            </a:r>
            <a:r>
              <a:rPr lang="ru-RU" sz="2700" u="sng" dirty="0" err="1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700" u="sng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ктябрьскийрайон.рф</a:t>
            </a:r>
            <a:r>
              <a:rPr lang="ru-RU" sz="2700" u="sng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«Оздоровительная кампания»</a:t>
            </a:r>
            <a:b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Региональный портал «Уральские каникулы» </a:t>
            </a:r>
            <a:b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http://уральские-каникулы.рф</a:t>
            </a: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b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ГБУ Свердловской области «Многофункциональный центр предоставления государственных и муниципальных услуг»</a:t>
            </a:r>
            <a:b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http://www.mfc66.ru</a:t>
            </a: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b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МКУ «Многофункциональный центр предоставления государственных и муниципальных услуг муниципального образования «город Екатеринбург»</a:t>
            </a:r>
            <a:b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http://мфц.екатеринбург.рф</a:t>
            </a: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5869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фон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00430" y="6000768"/>
            <a:ext cx="1697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i="1" dirty="0" smtClean="0">
                <a:solidFill>
                  <a:srgbClr val="0033CC"/>
                </a:solidFill>
              </a:rPr>
              <a:t>2017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5400" b="1" i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</a:rPr>
            </a:br>
            <a:r>
              <a:rPr lang="ru-RU" sz="2700" b="1" dirty="0" err="1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Пдепертамент</a:t>
            </a:r>
            <a:r>
              <a:rPr lang="ru-RU" sz="2700" b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</a:t>
            </a:r>
            <a:r>
              <a:rPr lang="ru-RU" sz="2700" b="1" dirty="0" err="1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Адмиолезная</a:t>
            </a:r>
            <a:r>
              <a:rPr lang="ru-RU" sz="2700" b="1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информация:                                                                  </a:t>
            </a:r>
            <a:r>
              <a:rPr lang="ru-RU" sz="2700" dirty="0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Сайт Администрации Октябрьского района </a:t>
            </a:r>
            <a:r>
              <a:rPr lang="ru-RU" sz="2700" u="sng" dirty="0" err="1" smtClean="0">
                <a:ln>
                  <a:solidFill>
                    <a:schemeClr val="accent6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700" u="sng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ктябрьскийрайон.рф</a:t>
            </a:r>
            <a:r>
              <a:rPr lang="ru-RU" sz="2700" u="sng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«Оздоровительная кампания»</a:t>
            </a:r>
            <a:b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n>
                  <a:solidFill>
                    <a:srgbClr val="00349E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Региональный портал «Уральские каникулы» </a:t>
            </a:r>
            <a:b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http://уральские-каникулы.рф/</a:t>
            </a:r>
            <a:b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ГБУ Свердловской области «Многофункциональный центр предоставления государственных и муниципальных услуг»</a:t>
            </a:r>
            <a:b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http://www.mfc66.ru/</a:t>
            </a:r>
            <a:b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МКУ «Многофункциональный центр предоставления государственных и муниципальных услуг муниципального образования «город Екатеринбург»</a:t>
            </a:r>
            <a:b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http://мфц.екатеринбург.рф/</a:t>
            </a:r>
            <a:r>
              <a:rPr lang="ru-RU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71998" y="-857280"/>
            <a:ext cx="18288000" cy="10287000"/>
          </a:xfrm>
          <a:prstGeom prst="rect">
            <a:avLst/>
          </a:prstGeom>
        </p:spPr>
      </p:pic>
      <p:sp>
        <p:nvSpPr>
          <p:cNvPr id="6" name="Стрелка вверх 5"/>
          <p:cNvSpPr/>
          <p:nvPr/>
        </p:nvSpPr>
        <p:spPr>
          <a:xfrm rot="13526238">
            <a:off x="7046968" y="4529987"/>
            <a:ext cx="909185" cy="14953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665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4940" y="-1571660"/>
            <a:ext cx="18288000" cy="10287000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 rot="19871258">
            <a:off x="8286776" y="21431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0123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4584</TotalTime>
  <Words>49</Words>
  <Application>Microsoft Office PowerPoint</Application>
  <PresentationFormat>Экран (4:3)</PresentationFormat>
  <Paragraphs>37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   Как получить путевку  в городской лагерь с дневным пребыванием детей?   </vt:lpstr>
      <vt:lpstr>                     Кто может  получить путевку в городской лагерь с дневным пребыванием детей?  1. Дети, которые  проживают в городе Екатеринбурге. 2. Дети, которые обучаются в школах Екатеринбурга 3. Возраст детей 6,6 – 18 лет. -  </vt:lpstr>
      <vt:lpstr>                     Где можно подать заявление на получение путевки?  - Через личный кабинет на Едином портале государственных и муниципальных услуг  - Через Муниципальные многофункциональные центры (далее – МФЦ) - В пункте приема заявлений Администрации Октябрьского района по адресу: ул. Мичурина, 205  -  </vt:lpstr>
      <vt:lpstr>                    Стоимость путевки : 3189.00 рублей     -  </vt:lpstr>
      <vt:lpstr>                     Льготники  на первоочередное  получение путевок    1.Дети прокуроров. 2. Дети сотрудников Следственного комитета РФ. 3.Дети судей. 4. Дети сотрудников органов уголовно-исполнительной системы. 5.Дети сотрудников органов федеральной противопожарной службы. 6.Дети сотрудников органов по контролю за оборотом наркотических средств. 7. Дети сотрудников таможенных органов РФ. 8.Дети сотрудников полиции. 9.Дети военнослужащих. 10.Дети инвалиды и дети, один из родителей которых является инвалидом. 11.Дети сироты, опекаемые дети.   -  </vt:lpstr>
      <vt:lpstr>                   Дата подачи заявления    1 апреля       -  </vt:lpstr>
      <vt:lpstr>                        Полезная информация:                                                                  1. Сайт Администрации Октябрьского района октябрьскийрайон.рф  раздел «Оздоровительная кампания»  2. Региональный портал «Уральские каникулы»  http://уральские-каникулы.рф/  3. ГБУ Свердловской области «Многофункциональный центр предоставления государственных и муниципальных услуг» http://www.mfc66.ru/  4. МКУ «Многофункциональный центр предоставления государственных и муниципальных услуг муниципального образования «город Екатеринбург» http://мфц.екатеринбург.рф/  </vt:lpstr>
      <vt:lpstr>                     Пдепертамент образование Адмиолезная информация:                                                                  1. Сайт Администрации Октябрьского района октябрьскийрайон.рф  раздел «Оздоровительная кампания»  2. Региональный портал «Уральские каникулы»  http://уральские-каникулы.рф/  3. ГБУ Свердловской области «Многофункциональный центр предоставления государственных и муниципальных услуг» http://www.mfc66.ru/  4. МКУ «Многофункциональный центр предоставления государственных и муниципальных услуг муниципального образования «город Екатеринбург» http://мфц.екатеринбург.рф/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АОР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kiseleva_na</dc:creator>
  <cp:lastModifiedBy>Левченко</cp:lastModifiedBy>
  <cp:revision>692</cp:revision>
  <cp:lastPrinted>2015-09-28T04:19:44Z</cp:lastPrinted>
  <dcterms:created xsi:type="dcterms:W3CDTF">2011-06-14T03:31:56Z</dcterms:created>
  <dcterms:modified xsi:type="dcterms:W3CDTF">2017-06-28T15:44:41Z</dcterms:modified>
</cp:coreProperties>
</file>