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70" r:id="rId3"/>
    <p:sldId id="288" r:id="rId4"/>
    <p:sldId id="289" r:id="rId5"/>
    <p:sldId id="286" r:id="rId6"/>
    <p:sldId id="292" r:id="rId7"/>
    <p:sldId id="287" r:id="rId8"/>
    <p:sldId id="290" r:id="rId9"/>
    <p:sldId id="285" r:id="rId10"/>
    <p:sldId id="291" r:id="rId11"/>
    <p:sldId id="280" r:id="rId12"/>
    <p:sldId id="284" r:id="rId13"/>
    <p:sldId id="281" r:id="rId14"/>
    <p:sldId id="283" r:id="rId15"/>
    <p:sldId id="282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50AC728-4B8E-402F-9B01-91B0005103EB}" type="datetimeFigureOut">
              <a:rPr lang="ru-RU"/>
              <a:pPr>
                <a:defRPr/>
              </a:pPr>
              <a:t>08.11.2020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CE821AA-D56C-4E30-A06A-9297EC4EDA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020411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346077C-F133-4C02-BC9E-1BDAFCFAB2F7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111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AC315C-31E2-444F-94C6-0C9ECE432A58}" type="datetimeFigureOut">
              <a:rPr lang="ru-RU"/>
              <a:pPr>
                <a:defRPr/>
              </a:pPr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22DF7-45BB-4D54-A045-7415F96D68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82F2F-E742-4AC4-83F9-B5C9905BCF59}" type="datetimeFigureOut">
              <a:rPr lang="ru-RU"/>
              <a:pPr>
                <a:defRPr/>
              </a:pPr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F0CCF-8F8B-476A-A943-91AB8404C1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AC213-8870-41D6-8D79-21D4DFF95114}" type="datetimeFigureOut">
              <a:rPr lang="ru-RU"/>
              <a:pPr>
                <a:defRPr/>
              </a:pPr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B1D425-57C6-4E30-A258-7B91557191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9F5B6-6AB5-4A7C-8BDF-8796414982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47863-926E-4380-85C5-A8DB57B7EF20}" type="datetimeFigureOut">
              <a:rPr lang="ru-RU"/>
              <a:pPr>
                <a:defRPr/>
              </a:pPr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52F42-102C-42C1-B181-38D63DCD79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7A779-4502-4E9D-8E36-39EE813C6E32}" type="datetimeFigureOut">
              <a:rPr lang="ru-RU"/>
              <a:pPr>
                <a:defRPr/>
              </a:pPr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FF279-6353-4573-97F7-C465032564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FBA86C-20AA-4571-93D7-CB0D08C6A3CD}" type="datetimeFigureOut">
              <a:rPr lang="ru-RU"/>
              <a:pPr>
                <a:defRPr/>
              </a:pPr>
              <a:t>08.11.2020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A47AB-3C55-4022-BFF7-E3A25EF19D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9C92E-F21F-452A-9CAF-984552F7A02C}" type="datetimeFigureOut">
              <a:rPr lang="ru-RU"/>
              <a:pPr>
                <a:defRPr/>
              </a:pPr>
              <a:t>08.11.2020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A75FD4-241C-49A4-A3A4-F3BF25DE72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EE2A6-8086-45ED-A6C5-FF903667FFF2}" type="datetimeFigureOut">
              <a:rPr lang="ru-RU"/>
              <a:pPr>
                <a:defRPr/>
              </a:pPr>
              <a:t>08.11.2020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8C4D9C-8846-41D1-8CC7-90AAEFFFCD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858B0-22D2-4E91-834F-C0930726C02E}" type="datetimeFigureOut">
              <a:rPr lang="ru-RU"/>
              <a:pPr>
                <a:defRPr/>
              </a:pPr>
              <a:t>08.11.2020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0C2AC-396D-4AA5-B916-17502B3AB4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5F596-1F3F-4100-B3F7-B96D2F936F10}" type="datetimeFigureOut">
              <a:rPr lang="ru-RU"/>
              <a:pPr>
                <a:defRPr/>
              </a:pPr>
              <a:t>08.11.2020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5B5A5-BBBC-4C0A-8C24-549E1FA31E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FB96B-F33B-40D0-A065-D98716C30524}" type="datetimeFigureOut">
              <a:rPr lang="ru-RU"/>
              <a:pPr>
                <a:defRPr/>
              </a:pPr>
              <a:t>08.11.2020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A8540-2171-4183-AE10-0CE1EABF37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EB001B7-97E7-4670-894A-8620397FF930}" type="datetimeFigureOut">
              <a:rPr lang="ru-RU"/>
              <a:pPr>
                <a:defRPr/>
              </a:pPr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BF61EA0-994A-4E47-B717-9EDF03EB83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6.jpeg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9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ChangeArrowheads="1"/>
          </p:cNvSpPr>
          <p:nvPr/>
        </p:nvSpPr>
        <p:spPr bwMode="auto">
          <a:xfrm>
            <a:off x="0" y="0"/>
            <a:ext cx="2916238" cy="2276475"/>
          </a:xfrm>
          <a:prstGeom prst="rect">
            <a:avLst/>
          </a:prstGeom>
          <a:solidFill>
            <a:srgbClr val="C2FF17"/>
          </a:solidFill>
          <a:ln w="5715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2987675" y="0"/>
            <a:ext cx="6156325" cy="4581525"/>
          </a:xfrm>
          <a:prstGeom prst="rect">
            <a:avLst/>
          </a:prstGeom>
          <a:solidFill>
            <a:srgbClr val="FFFF5F"/>
          </a:solidFill>
          <a:ln w="5715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63" name="Rectangle 6"/>
          <p:cNvSpPr>
            <a:spLocks noChangeArrowheads="1"/>
          </p:cNvSpPr>
          <p:nvPr/>
        </p:nvSpPr>
        <p:spPr bwMode="auto">
          <a:xfrm rot="-5400000">
            <a:off x="-477043" y="3393281"/>
            <a:ext cx="6858000" cy="71437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64" name="Rectangle 10"/>
          <p:cNvSpPr>
            <a:spLocks noChangeArrowheads="1"/>
          </p:cNvSpPr>
          <p:nvPr/>
        </p:nvSpPr>
        <p:spPr bwMode="auto">
          <a:xfrm>
            <a:off x="0" y="2203450"/>
            <a:ext cx="2916238" cy="2305050"/>
          </a:xfrm>
          <a:prstGeom prst="rect">
            <a:avLst/>
          </a:prstGeom>
          <a:solidFill>
            <a:srgbClr val="BFDFFF"/>
          </a:solidFill>
          <a:ln w="5715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392" name="Text Box 24"/>
          <p:cNvSpPr txBox="1">
            <a:spLocks noChangeArrowheads="1"/>
          </p:cNvSpPr>
          <p:nvPr/>
        </p:nvSpPr>
        <p:spPr bwMode="auto">
          <a:xfrm>
            <a:off x="3071802" y="928670"/>
            <a:ext cx="5857875" cy="3385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2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Для вас, ученики и родители</a:t>
            </a:r>
          </a:p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4400" b="1" i="1" dirty="0" smtClean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Принципы </a:t>
            </a:r>
            <a:r>
              <a:rPr lang="ru-RU" sz="4400" b="1" i="1" dirty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здорового питания школьников </a:t>
            </a:r>
          </a:p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endParaRPr lang="ru-RU" sz="2400" i="1" dirty="0">
              <a:solidFill>
                <a:schemeClr val="accent4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368" name="Rectangle 6"/>
          <p:cNvSpPr>
            <a:spLocks noChangeArrowheads="1"/>
          </p:cNvSpPr>
          <p:nvPr/>
        </p:nvSpPr>
        <p:spPr bwMode="auto">
          <a:xfrm rot="-5400000">
            <a:off x="5679282" y="3393281"/>
            <a:ext cx="6858000" cy="71437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69" name="Rectangle 7"/>
          <p:cNvSpPr>
            <a:spLocks noChangeArrowheads="1"/>
          </p:cNvSpPr>
          <p:nvPr/>
        </p:nvSpPr>
        <p:spPr bwMode="auto">
          <a:xfrm>
            <a:off x="0" y="4508500"/>
            <a:ext cx="9144000" cy="71438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70" name="Rectangle 7"/>
          <p:cNvSpPr>
            <a:spLocks noChangeArrowheads="1"/>
          </p:cNvSpPr>
          <p:nvPr/>
        </p:nvSpPr>
        <p:spPr bwMode="auto">
          <a:xfrm>
            <a:off x="0" y="0"/>
            <a:ext cx="9144000" cy="71438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3000364" y="4572008"/>
            <a:ext cx="3143272" cy="22859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5143504" y="4857760"/>
            <a:ext cx="3714776" cy="132343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Тенигина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Маргарита Григорьевна,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учитель математики</a:t>
            </a:r>
            <a:endParaRPr lang="ru-RU" sz="16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МАОУ СОШ № 92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г. Екатеринбурга,</a:t>
            </a:r>
            <a:endParaRPr lang="ru-RU" sz="16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первая квалификационная категория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Tm="1264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63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2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FAF76D"/>
          </a:solidFill>
          <a:ln w="5715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dirty="0" smtClean="0">
                <a:solidFill>
                  <a:srgbClr val="E85E00"/>
                </a:solidFill>
                <a:latin typeface="Calibri" pitchFamily="34" charset="0"/>
                <a:cs typeface="Times New Roman" pitchFamily="18" charset="0"/>
              </a:rPr>
              <a:t>      </a:t>
            </a:r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НЕОБХОДИМЫЕ ПРОДУКТЫ</a:t>
            </a:r>
            <a:endParaRPr lang="en-US" sz="2400" b="1" dirty="0" smtClean="0">
              <a:solidFill>
                <a:srgbClr val="FF0000"/>
              </a:solidFill>
              <a:latin typeface="Calibri" pitchFamily="34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          ДЛЯ ПОЛНОЦЕННОГО ПИТАНИЯ</a:t>
            </a:r>
            <a:endParaRPr lang="ru-RU" sz="2400" b="1" dirty="0">
              <a:solidFill>
                <a:srgbClr val="E46C0A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5603" name="Прямоугольник 3"/>
          <p:cNvSpPr>
            <a:spLocks noChangeArrowheads="1"/>
          </p:cNvSpPr>
          <p:nvPr/>
        </p:nvSpPr>
        <p:spPr bwMode="auto">
          <a:xfrm>
            <a:off x="357188" y="428625"/>
            <a:ext cx="3214687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>
                <a:latin typeface="Calibri" pitchFamily="34" charset="0"/>
              </a:rPr>
              <a:t>.</a:t>
            </a:r>
          </a:p>
          <a:p>
            <a:endParaRPr lang="ru-RU" dirty="0">
              <a:latin typeface="Calibri" pitchFamily="34" charset="0"/>
            </a:endParaRPr>
          </a:p>
          <a:p>
            <a:r>
              <a:rPr lang="ru-RU" sz="2400" b="1" dirty="0">
                <a:cs typeface="Arial" charset="0"/>
              </a:rPr>
              <a:t>Необходимые продукты в меню школьника:</a:t>
            </a:r>
          </a:p>
          <a:p>
            <a:r>
              <a:rPr lang="ru-RU" sz="2400" dirty="0">
                <a:cs typeface="Arial" charset="0"/>
              </a:rPr>
              <a:t>хлеб </a:t>
            </a:r>
          </a:p>
          <a:p>
            <a:r>
              <a:rPr lang="ru-RU" sz="2400" dirty="0">
                <a:cs typeface="Arial" charset="0"/>
              </a:rPr>
              <a:t>крупы </a:t>
            </a:r>
          </a:p>
          <a:p>
            <a:r>
              <a:rPr lang="ru-RU" sz="2400" dirty="0">
                <a:cs typeface="Arial" charset="0"/>
              </a:rPr>
              <a:t>картофель </a:t>
            </a:r>
          </a:p>
          <a:p>
            <a:r>
              <a:rPr lang="ru-RU" sz="2400" dirty="0">
                <a:cs typeface="Arial" charset="0"/>
              </a:rPr>
              <a:t>мед </a:t>
            </a:r>
          </a:p>
          <a:p>
            <a:r>
              <a:rPr lang="ru-RU" sz="2400" dirty="0">
                <a:cs typeface="Arial" charset="0"/>
              </a:rPr>
              <a:t>сухофрукты </a:t>
            </a:r>
          </a:p>
          <a:p>
            <a:r>
              <a:rPr lang="ru-RU" sz="2400" dirty="0">
                <a:cs typeface="Arial" charset="0"/>
              </a:rPr>
              <a:t>сахар </a:t>
            </a:r>
          </a:p>
        </p:txBody>
      </p:sp>
      <p:pic>
        <p:nvPicPr>
          <p:cNvPr id="25604" name="Picture 2" descr="C:\Documents and Settings\Влад\Рабочий стол\1.jpe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000625" y="1214438"/>
            <a:ext cx="3352800" cy="2205037"/>
          </a:xfrm>
        </p:spPr>
      </p:pic>
      <p:pic>
        <p:nvPicPr>
          <p:cNvPr id="25605" name="Picture 3" descr="C:\Documents and Settings\Влад\Рабочий стол\1.jpe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501650" y="4397375"/>
            <a:ext cx="2998788" cy="2103438"/>
          </a:xfrm>
        </p:spPr>
      </p:pic>
      <p:pic>
        <p:nvPicPr>
          <p:cNvPr id="25606" name="Picture 4" descr="C:\Documents and Settings\Влад\Рабочий стол\1.jpeg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/>
          <a:srcRect/>
          <a:stretch>
            <a:fillRect/>
          </a:stretch>
        </p:blipFill>
        <p:spPr>
          <a:xfrm>
            <a:off x="4697413" y="3694113"/>
            <a:ext cx="3732212" cy="28067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FAF76D"/>
          </a:solidFill>
          <a:ln w="5715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dirty="0">
                <a:solidFill>
                  <a:srgbClr val="E85E00"/>
                </a:solidFill>
                <a:latin typeface="Calibri" pitchFamily="34" charset="0"/>
                <a:cs typeface="Times New Roman" pitchFamily="18" charset="0"/>
              </a:rPr>
              <a:t>               </a:t>
            </a:r>
            <a:r>
              <a:rPr lang="ru-RU" sz="2400" b="1" dirty="0" smtClean="0">
                <a:solidFill>
                  <a:srgbClr val="E85E00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НЕОБХОДИМЫЕ ПРОДУКТЫ</a:t>
            </a:r>
            <a:endParaRPr lang="en-US" sz="2400" b="1" dirty="0" smtClean="0">
              <a:solidFill>
                <a:srgbClr val="FF0000"/>
              </a:solidFill>
              <a:latin typeface="Calibri" pitchFamily="34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          </a:t>
            </a:r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     ДЛЯ </a:t>
            </a:r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ПОЛНОЦЕННОГО ПИТАНИЯ</a:t>
            </a:r>
            <a:endParaRPr lang="ru-RU" sz="2400" b="1" dirty="0">
              <a:solidFill>
                <a:srgbClr val="E46C0A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6627" name="Прямоугольник 3"/>
          <p:cNvSpPr>
            <a:spLocks noChangeArrowheads="1"/>
          </p:cNvSpPr>
          <p:nvPr/>
        </p:nvSpPr>
        <p:spPr bwMode="auto">
          <a:xfrm>
            <a:off x="1" y="890588"/>
            <a:ext cx="5357818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b="1" dirty="0">
                <a:cs typeface="Arial" charset="0"/>
              </a:rPr>
              <a:t>Витамины и </a:t>
            </a:r>
            <a:r>
              <a:rPr lang="ru-RU" sz="3200" b="1" dirty="0" smtClean="0">
                <a:cs typeface="Arial" charset="0"/>
              </a:rPr>
              <a:t>минералы</a:t>
            </a:r>
            <a:endParaRPr lang="ru-RU" sz="3200" b="1" dirty="0">
              <a:cs typeface="Arial" charset="0"/>
            </a:endParaRPr>
          </a:p>
          <a:p>
            <a:endParaRPr lang="ru-RU" sz="2000" dirty="0">
              <a:cs typeface="Arial" charset="0"/>
            </a:endParaRPr>
          </a:p>
          <a:p>
            <a:pPr algn="just"/>
            <a:r>
              <a:rPr lang="ru-RU" sz="2000" dirty="0">
                <a:cs typeface="Arial" charset="0"/>
              </a:rPr>
              <a:t>Продукты, содержащие основные необходимые витамины и минеральные вещества, обязательно должны присутствовать в рационе школьника для правильного функционирования и развития детского организма.</a:t>
            </a:r>
          </a:p>
          <a:p>
            <a:endParaRPr lang="ru-RU" dirty="0">
              <a:cs typeface="Arial" charset="0"/>
            </a:endParaRPr>
          </a:p>
          <a:p>
            <a:endParaRPr lang="ru-RU" dirty="0">
              <a:cs typeface="Arial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xfrm>
            <a:off x="571472" y="3857628"/>
            <a:ext cx="3886200" cy="2143140"/>
          </a:xfrm>
        </p:spPr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None/>
              <a:defRPr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Продукты, богатые витамином А: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морковь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зелень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b="1" u="sng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b="1" dirty="0" smtClean="0"/>
          </a:p>
        </p:txBody>
      </p:sp>
      <p:pic>
        <p:nvPicPr>
          <p:cNvPr id="26629" name="Picture 42" descr="1211270276_petrushka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500688" y="1071563"/>
            <a:ext cx="3429000" cy="2390775"/>
          </a:xfrm>
        </p:spPr>
      </p:pic>
      <p:pic>
        <p:nvPicPr>
          <p:cNvPr id="26630" name="Picture 3" descr="n_kz_pomidor_01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429250" y="3714750"/>
            <a:ext cx="3486150" cy="2643188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FAF76D"/>
          </a:solidFill>
          <a:ln w="5715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dirty="0" smtClean="0">
                <a:solidFill>
                  <a:srgbClr val="E85E00"/>
                </a:solidFill>
                <a:latin typeface="Calibri" pitchFamily="34" charset="0"/>
                <a:cs typeface="Times New Roman" pitchFamily="18" charset="0"/>
              </a:rPr>
              <a:t>     </a:t>
            </a:r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НЕОБХОДИМЫЕ ПРОДУКТЫ</a:t>
            </a:r>
            <a:endParaRPr lang="en-US" sz="2400" b="1" dirty="0" smtClean="0">
              <a:solidFill>
                <a:srgbClr val="FF0000"/>
              </a:solidFill>
              <a:latin typeface="Calibri" pitchFamily="34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          ДЛЯ ПОЛНОЦЕННОГО ПИТАНИЯ</a:t>
            </a:r>
            <a:endParaRPr lang="ru-RU" sz="2400" b="1" dirty="0">
              <a:solidFill>
                <a:srgbClr val="E46C0A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7651" name="Прямоугольник 3"/>
          <p:cNvSpPr>
            <a:spLocks noChangeArrowheads="1"/>
          </p:cNvSpPr>
          <p:nvPr/>
        </p:nvSpPr>
        <p:spPr bwMode="auto">
          <a:xfrm>
            <a:off x="0" y="1071563"/>
            <a:ext cx="5643563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 dirty="0">
                <a:cs typeface="Arial" charset="0"/>
              </a:rPr>
              <a:t>Продукты-источники витамина С:</a:t>
            </a:r>
          </a:p>
          <a:p>
            <a:r>
              <a:rPr lang="ru-RU" sz="3200" dirty="0">
                <a:cs typeface="Arial" charset="0"/>
              </a:rPr>
              <a:t>зелень петрушки и укропа </a:t>
            </a:r>
          </a:p>
          <a:p>
            <a:r>
              <a:rPr lang="ru-RU" sz="3200" dirty="0">
                <a:cs typeface="Arial" charset="0"/>
              </a:rPr>
              <a:t>помидоры </a:t>
            </a:r>
          </a:p>
          <a:p>
            <a:r>
              <a:rPr lang="ru-RU" sz="3200" dirty="0">
                <a:cs typeface="Arial" charset="0"/>
              </a:rPr>
              <a:t>черная и красная смородина </a:t>
            </a:r>
          </a:p>
          <a:p>
            <a:r>
              <a:rPr lang="ru-RU" sz="3200" dirty="0">
                <a:cs typeface="Arial" charset="0"/>
              </a:rPr>
              <a:t>красный болгарский </a:t>
            </a:r>
            <a:r>
              <a:rPr lang="ru-RU" sz="3200" dirty="0" smtClean="0">
                <a:cs typeface="Arial" charset="0"/>
              </a:rPr>
              <a:t>перец</a:t>
            </a:r>
            <a:endParaRPr lang="ru-RU" sz="3200" dirty="0">
              <a:cs typeface="Arial" charset="0"/>
            </a:endParaRPr>
          </a:p>
          <a:p>
            <a:r>
              <a:rPr lang="ru-RU" sz="3200" dirty="0" smtClean="0">
                <a:cs typeface="Arial" charset="0"/>
              </a:rPr>
              <a:t>цитрусовые</a:t>
            </a:r>
            <a:endParaRPr lang="ru-RU" sz="3200" dirty="0">
              <a:cs typeface="Arial" charset="0"/>
            </a:endParaRPr>
          </a:p>
          <a:p>
            <a:r>
              <a:rPr lang="ru-RU" sz="3200" dirty="0">
                <a:cs typeface="Arial" charset="0"/>
              </a:rPr>
              <a:t>картофель </a:t>
            </a:r>
          </a:p>
          <a:p>
            <a:endParaRPr lang="ru-RU" sz="3200" dirty="0">
              <a:latin typeface="Calibri" pitchFamily="34" charset="0"/>
            </a:endParaRPr>
          </a:p>
        </p:txBody>
      </p:sp>
      <p:pic>
        <p:nvPicPr>
          <p:cNvPr id="27654" name="Picture 3" descr="C:\Documents and Settings\Влад\Рабочий стол\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75" y="5429250"/>
            <a:ext cx="1136650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5" name="Picture 4" descr="C:\Documents and Settings\Влад\Рабочий стол\1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3" y="5500688"/>
            <a:ext cx="1292225" cy="1214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6" name="Picture 5" descr="C:\Documents and Settings\Влад\Рабочий стол\1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57375" y="5500688"/>
            <a:ext cx="1214438" cy="1214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 descr="http://www.ediet.ru/files/article/64370/main-image/0323_19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86380" y="4143380"/>
            <a:ext cx="3594676" cy="2357454"/>
          </a:xfrm>
          <a:prstGeom prst="rect">
            <a:avLst/>
          </a:prstGeom>
          <a:noFill/>
        </p:spPr>
      </p:pic>
      <p:pic>
        <p:nvPicPr>
          <p:cNvPr id="4102" name="Picture 6" descr="http://sppural.com/wp-content/uploads/2017/04/limon-dlya-osvetleniya-volos-1024x1024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5715008" y="1071546"/>
            <a:ext cx="2857520" cy="28575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FAF76D"/>
          </a:solidFill>
          <a:ln w="5715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dirty="0">
                <a:solidFill>
                  <a:srgbClr val="E85E00"/>
                </a:solidFill>
                <a:latin typeface="Calibri" pitchFamily="34" charset="0"/>
                <a:cs typeface="Times New Roman" pitchFamily="18" charset="0"/>
              </a:rPr>
              <a:t>               </a:t>
            </a:r>
            <a:r>
              <a:rPr lang="ru-RU" sz="2400" b="1" dirty="0" smtClean="0">
                <a:solidFill>
                  <a:srgbClr val="E85E00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НЕОБХОДИМЫЕ ПРОДУКТЫ</a:t>
            </a:r>
            <a:endParaRPr lang="en-US" sz="2400" b="1" dirty="0" smtClean="0">
              <a:solidFill>
                <a:srgbClr val="FF0000"/>
              </a:solidFill>
              <a:latin typeface="Calibri" pitchFamily="34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         </a:t>
            </a:r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      </a:t>
            </a:r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ДЛЯ ПОЛНОЦЕННОГО ПИТАНИЯ</a:t>
            </a:r>
            <a:endParaRPr lang="ru-RU" sz="2400" b="1" dirty="0">
              <a:solidFill>
                <a:srgbClr val="E46C0A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8675" name="Прямоугольник 3"/>
          <p:cNvSpPr>
            <a:spLocks noChangeArrowheads="1"/>
          </p:cNvSpPr>
          <p:nvPr/>
        </p:nvSpPr>
        <p:spPr bwMode="auto">
          <a:xfrm>
            <a:off x="214313" y="1214438"/>
            <a:ext cx="4786312" cy="1969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dirty="0">
                <a:cs typeface="Arial" charset="0"/>
              </a:rPr>
              <a:t>Витамин Е содержится </a:t>
            </a:r>
            <a:r>
              <a:rPr lang="ru-RU" b="1" dirty="0">
                <a:cs typeface="Arial" charset="0"/>
              </a:rPr>
              <a:t>в следующих продуктах:</a:t>
            </a:r>
          </a:p>
          <a:p>
            <a:r>
              <a:rPr lang="ru-RU" sz="2000" dirty="0" smtClean="0">
                <a:cs typeface="Arial" charset="0"/>
              </a:rPr>
              <a:t>печень </a:t>
            </a:r>
            <a:endParaRPr lang="ru-RU" sz="2000" dirty="0">
              <a:cs typeface="Arial" charset="0"/>
            </a:endParaRPr>
          </a:p>
          <a:p>
            <a:r>
              <a:rPr lang="ru-RU" sz="2000" dirty="0">
                <a:cs typeface="Arial" charset="0"/>
              </a:rPr>
              <a:t>яйца </a:t>
            </a:r>
          </a:p>
          <a:p>
            <a:r>
              <a:rPr lang="ru-RU" sz="2000" dirty="0">
                <a:cs typeface="Arial" charset="0"/>
              </a:rPr>
              <a:t>пророщенные зерна </a:t>
            </a:r>
            <a:r>
              <a:rPr lang="ru-RU" sz="2000" dirty="0" smtClean="0">
                <a:cs typeface="Arial" charset="0"/>
              </a:rPr>
              <a:t>пшеницы</a:t>
            </a:r>
            <a:endParaRPr lang="ru-RU" sz="2000" dirty="0">
              <a:cs typeface="Arial" charset="0"/>
            </a:endParaRPr>
          </a:p>
          <a:p>
            <a:r>
              <a:rPr lang="ru-RU" sz="2000" dirty="0">
                <a:cs typeface="Arial" charset="0"/>
              </a:rPr>
              <a:t>овсяная и гречневая крупы </a:t>
            </a:r>
          </a:p>
        </p:txBody>
      </p:sp>
      <p:pic>
        <p:nvPicPr>
          <p:cNvPr id="28676" name="Picture 1" descr="C:\Documents and Settings\Влад\Рабочий стол\1.jpe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85750" y="3357563"/>
            <a:ext cx="4406900" cy="3143250"/>
          </a:xfrm>
        </p:spPr>
      </p:pic>
      <p:pic>
        <p:nvPicPr>
          <p:cNvPr id="28677" name="Picture 2" descr="C:\Documents and Settings\Влад\Рабочий стол\1.jpe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429250" y="1285875"/>
            <a:ext cx="3286125" cy="2181225"/>
          </a:xfrm>
        </p:spPr>
      </p:pic>
      <p:pic>
        <p:nvPicPr>
          <p:cNvPr id="28678" name="Picture 3" descr="C:\Documents and Settings\Влад\Рабочий стол\1.jpeg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/>
          <a:srcRect/>
          <a:stretch>
            <a:fillRect/>
          </a:stretch>
        </p:blipFill>
        <p:spPr>
          <a:xfrm>
            <a:off x="5429250" y="3929063"/>
            <a:ext cx="3286125" cy="230981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FAF76D"/>
          </a:solidFill>
          <a:ln w="5715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dirty="0">
                <a:solidFill>
                  <a:srgbClr val="E85E00"/>
                </a:solidFill>
                <a:latin typeface="Calibri" pitchFamily="34" charset="0"/>
                <a:cs typeface="Times New Roman" pitchFamily="18" charset="0"/>
              </a:rPr>
              <a:t>              </a:t>
            </a:r>
            <a:r>
              <a:rPr lang="ru-RU" sz="2400" b="1" dirty="0" smtClean="0">
                <a:solidFill>
                  <a:srgbClr val="E85E00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НЕОБХОДИМЫЕ ПРОДУКТЫ</a:t>
            </a:r>
            <a:endParaRPr lang="en-US" sz="2400" b="1" dirty="0" smtClean="0">
              <a:solidFill>
                <a:srgbClr val="FF0000"/>
              </a:solidFill>
              <a:latin typeface="Calibri" pitchFamily="34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         </a:t>
            </a:r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      </a:t>
            </a:r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ДЛЯ ПОЛНОЦЕННОГО ПИТАНИЯ</a:t>
            </a:r>
            <a:endParaRPr lang="ru-RU" sz="2400" b="1" dirty="0">
              <a:solidFill>
                <a:srgbClr val="E46C0A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9699" name="Прямоугольник 3"/>
          <p:cNvSpPr>
            <a:spLocks noChangeArrowheads="1"/>
          </p:cNvSpPr>
          <p:nvPr/>
        </p:nvSpPr>
        <p:spPr bwMode="auto">
          <a:xfrm flipH="1">
            <a:off x="428596" y="1142984"/>
            <a:ext cx="3571875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dirty="0">
                <a:latin typeface="Calibri" pitchFamily="34" charset="0"/>
              </a:rPr>
              <a:t>Продукты, богатые витаминами группы В:</a:t>
            </a:r>
          </a:p>
          <a:p>
            <a:r>
              <a:rPr lang="ru-RU" sz="2400" dirty="0">
                <a:latin typeface="Calibri" pitchFamily="34" charset="0"/>
              </a:rPr>
              <a:t>хлеб грубого помола </a:t>
            </a:r>
          </a:p>
          <a:p>
            <a:r>
              <a:rPr lang="ru-RU" sz="2400" dirty="0">
                <a:latin typeface="Calibri" pitchFamily="34" charset="0"/>
              </a:rPr>
              <a:t>молоко </a:t>
            </a:r>
          </a:p>
          <a:p>
            <a:r>
              <a:rPr lang="ru-RU" sz="2400" dirty="0">
                <a:latin typeface="Calibri" pitchFamily="34" charset="0"/>
              </a:rPr>
              <a:t>творог </a:t>
            </a:r>
          </a:p>
          <a:p>
            <a:r>
              <a:rPr lang="ru-RU" sz="2400" dirty="0">
                <a:latin typeface="Calibri" pitchFamily="34" charset="0"/>
              </a:rPr>
              <a:t>печень </a:t>
            </a:r>
          </a:p>
          <a:p>
            <a:r>
              <a:rPr lang="ru-RU" sz="2400" dirty="0">
                <a:latin typeface="Calibri" pitchFamily="34" charset="0"/>
              </a:rPr>
              <a:t>сыр </a:t>
            </a:r>
          </a:p>
          <a:p>
            <a:r>
              <a:rPr lang="ru-RU" sz="2400" dirty="0">
                <a:latin typeface="Calibri" pitchFamily="34" charset="0"/>
              </a:rPr>
              <a:t>яйца </a:t>
            </a:r>
          </a:p>
          <a:p>
            <a:r>
              <a:rPr lang="ru-RU" sz="2400" dirty="0" smtClean="0">
                <a:latin typeface="Calibri" pitchFamily="34" charset="0"/>
              </a:rPr>
              <a:t>капуста</a:t>
            </a:r>
            <a:endParaRPr lang="ru-RU" sz="2400" dirty="0">
              <a:latin typeface="Calibri" pitchFamily="34" charset="0"/>
            </a:endParaRPr>
          </a:p>
          <a:p>
            <a:r>
              <a:rPr lang="ru-RU" sz="2400" dirty="0" smtClean="0">
                <a:latin typeface="Calibri" pitchFamily="34" charset="0"/>
              </a:rPr>
              <a:t>яблоки</a:t>
            </a:r>
            <a:endParaRPr lang="ru-RU" sz="2400" dirty="0">
              <a:latin typeface="Calibri" pitchFamily="34" charset="0"/>
            </a:endParaRPr>
          </a:p>
          <a:p>
            <a:r>
              <a:rPr lang="ru-RU" sz="2400" dirty="0">
                <a:latin typeface="Calibri" pitchFamily="34" charset="0"/>
              </a:rPr>
              <a:t>миндаль </a:t>
            </a:r>
          </a:p>
          <a:p>
            <a:r>
              <a:rPr lang="ru-RU" sz="2400" dirty="0">
                <a:latin typeface="Calibri" pitchFamily="34" charset="0"/>
              </a:rPr>
              <a:t>помидоры </a:t>
            </a:r>
          </a:p>
          <a:p>
            <a:r>
              <a:rPr lang="ru-RU" sz="2400" dirty="0">
                <a:latin typeface="Calibri" pitchFamily="34" charset="0"/>
              </a:rPr>
              <a:t>бобовые </a:t>
            </a:r>
          </a:p>
        </p:txBody>
      </p:sp>
      <p:pic>
        <p:nvPicPr>
          <p:cNvPr id="29700" name="Picture 9" descr="20080616_007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 b="8720"/>
          <a:stretch>
            <a:fillRect/>
          </a:stretch>
        </p:blipFill>
        <p:spPr>
          <a:xfrm>
            <a:off x="4857750" y="1071563"/>
            <a:ext cx="3643313" cy="2493962"/>
          </a:xfrm>
        </p:spPr>
      </p:pic>
      <p:pic>
        <p:nvPicPr>
          <p:cNvPr id="29701" name="Picture 38" descr="24349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857750" y="3714750"/>
            <a:ext cx="3790950" cy="2481263"/>
          </a:xfrm>
        </p:spPr>
      </p:pic>
      <p:pic>
        <p:nvPicPr>
          <p:cNvPr id="29702" name="Picture 5" descr="Goroh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 cstate="email">
            <a:clrChange>
              <a:clrFrom>
                <a:srgbClr val="F5FDFF"/>
              </a:clrFrom>
              <a:clrTo>
                <a:srgbClr val="F5FD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 l="8870" r="8296" b="14545"/>
          <a:stretch>
            <a:fillRect/>
          </a:stretch>
        </p:blipFill>
        <p:spPr>
          <a:xfrm>
            <a:off x="2071670" y="3071810"/>
            <a:ext cx="2566987" cy="19812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FAF76D"/>
          </a:solidFill>
          <a:ln w="5715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           РЕКОМЕНДАЦИИ</a:t>
            </a:r>
          </a:p>
        </p:txBody>
      </p:sp>
      <p:sp>
        <p:nvSpPr>
          <p:cNvPr id="30723" name="Прямоугольник 3"/>
          <p:cNvSpPr>
            <a:spLocks noChangeArrowheads="1"/>
          </p:cNvSpPr>
          <p:nvPr/>
        </p:nvSpPr>
        <p:spPr bwMode="auto">
          <a:xfrm>
            <a:off x="0" y="1000108"/>
            <a:ext cx="4643438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dirty="0">
                <a:cs typeface="Arial" charset="0"/>
              </a:rPr>
              <a:t>В рационе школьника обязательно должны присутствовать продукты, содержащие необходимые для жизнедеятельности минеральные соли и микроэлементы: йод, железо, фтор, кобальт, селен, медь и другие. </a:t>
            </a:r>
          </a:p>
          <a:p>
            <a:endParaRPr lang="ru-RU" sz="2000" dirty="0">
              <a:cs typeface="Arial" charset="0"/>
            </a:endParaRPr>
          </a:p>
          <a:p>
            <a:r>
              <a:rPr lang="ru-RU" sz="2000" dirty="0">
                <a:cs typeface="Arial" charset="0"/>
              </a:rPr>
              <a:t>И, напоследок, одна из главных рекомендаций для организации питания детей: не кормите ребенка насильно! Детский организм способен самостоятельно определить оптимальные потребности в пищевых веществах и калориях</a:t>
            </a:r>
            <a:r>
              <a:rPr lang="ru-RU" sz="2000" dirty="0" smtClean="0">
                <a:cs typeface="Arial" charset="0"/>
              </a:rPr>
              <a:t>.</a:t>
            </a:r>
          </a:p>
          <a:p>
            <a:endParaRPr lang="ru-RU" sz="2000" dirty="0" smtClean="0">
              <a:cs typeface="Arial" charset="0"/>
            </a:endParaRPr>
          </a:p>
          <a:p>
            <a:r>
              <a:rPr lang="ru-RU" i="1" dirty="0" smtClean="0">
                <a:cs typeface="Arial" charset="0"/>
              </a:rPr>
              <a:t>Презентация составлена с использованием материалов из открытых источников сети Интернет</a:t>
            </a:r>
          </a:p>
          <a:p>
            <a:endParaRPr lang="ru-RU" i="1" dirty="0">
              <a:cs typeface="Arial" charset="0"/>
            </a:endParaRPr>
          </a:p>
        </p:txBody>
      </p:sp>
      <p:pic>
        <p:nvPicPr>
          <p:cNvPr id="30724" name="Picture 40" descr="citronu_bummbas_l_0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29188" y="3929063"/>
            <a:ext cx="3648075" cy="269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5" name="Picture 18" descr="344530c2a76c"/>
          <p:cNvPicPr>
            <a:picLocks noChangeAspect="1" noChangeArrowheads="1"/>
          </p:cNvPicPr>
          <p:nvPr/>
        </p:nvPicPr>
        <p:blipFill>
          <a:blip r:embed="rId3" cstate="email">
            <a:lum bright="8000" contrast="32000"/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29188" y="1071563"/>
            <a:ext cx="3643312" cy="263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FAF76D"/>
          </a:solidFill>
          <a:ln w="5715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               ПРИНЦИПЫ ЗДОРОВОГО ПИТАНИЯ ШКОЛЬНИКОВ</a:t>
            </a:r>
          </a:p>
        </p:txBody>
      </p:sp>
      <p:sp>
        <p:nvSpPr>
          <p:cNvPr id="17411" name="Прямоугольник 3"/>
          <p:cNvSpPr>
            <a:spLocks noChangeArrowheads="1"/>
          </p:cNvSpPr>
          <p:nvPr/>
        </p:nvSpPr>
        <p:spPr bwMode="auto">
          <a:xfrm>
            <a:off x="428625" y="714375"/>
            <a:ext cx="4214813" cy="630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400" dirty="0">
              <a:latin typeface="Calibri" pitchFamily="34" charset="0"/>
            </a:endParaRPr>
          </a:p>
          <a:p>
            <a:endParaRPr lang="ru-RU" sz="1400" dirty="0">
              <a:latin typeface="Calibri" pitchFamily="34" charset="0"/>
            </a:endParaRPr>
          </a:p>
          <a:p>
            <a:r>
              <a:rPr lang="ru-RU" sz="2000" b="1" dirty="0">
                <a:cs typeface="Arial" charset="0"/>
              </a:rPr>
              <a:t>Питание школьника должно быть </a:t>
            </a:r>
            <a:r>
              <a:rPr lang="ru-RU" sz="2000" b="1" dirty="0" smtClean="0">
                <a:cs typeface="Arial" charset="0"/>
              </a:rPr>
              <a:t>сбалансированным</a:t>
            </a:r>
          </a:p>
          <a:p>
            <a:endParaRPr lang="ru-RU" sz="2000" b="1" dirty="0">
              <a:cs typeface="Arial" charset="0"/>
            </a:endParaRPr>
          </a:p>
          <a:p>
            <a:pPr algn="just"/>
            <a:r>
              <a:rPr lang="ru-RU" dirty="0">
                <a:cs typeface="Arial" charset="0"/>
              </a:rPr>
              <a:t> </a:t>
            </a:r>
            <a:r>
              <a:rPr lang="ru-RU" dirty="0" smtClean="0">
                <a:cs typeface="Arial" charset="0"/>
              </a:rPr>
              <a:t>Для </a:t>
            </a:r>
            <a:r>
              <a:rPr lang="ru-RU" dirty="0">
                <a:cs typeface="Arial" charset="0"/>
              </a:rPr>
              <a:t>здоровья детей важнейшее значение имеет правильное соотношение питательных веществ. В меню школьника обязательно должны входить продукты, содержащие не только белки, жиры и углеводы, но и незаменимые аминокислоты, витамины, некоторые жирные кислоты, минералы и микроэлементы. Эти компоненты самостоятельно не синтезируются в организме, но необходимы для полноценного развития детского организма. Соотношение между белками, жирами и углеводами должно быть 1:1:4.</a:t>
            </a:r>
          </a:p>
          <a:p>
            <a:endParaRPr lang="ru-RU" sz="1400" dirty="0">
              <a:latin typeface="Calibri" pitchFamily="34" charset="0"/>
            </a:endParaRPr>
          </a:p>
          <a:p>
            <a:endParaRPr lang="ru-RU" sz="1400" dirty="0">
              <a:latin typeface="Calibri" pitchFamily="34" charset="0"/>
            </a:endParaRPr>
          </a:p>
        </p:txBody>
      </p:sp>
      <p:pic>
        <p:nvPicPr>
          <p:cNvPr id="17412" name="Picture 32" descr="397-1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 b="5280"/>
          <a:stretch>
            <a:fillRect/>
          </a:stretch>
        </p:blipFill>
        <p:spPr>
          <a:xfrm>
            <a:off x="4643438" y="1143000"/>
            <a:ext cx="3968750" cy="2819400"/>
          </a:xfrm>
        </p:spPr>
      </p:pic>
      <p:pic>
        <p:nvPicPr>
          <p:cNvPr id="17413" name="Picture 44" descr="1185319748_f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643438" y="4095750"/>
            <a:ext cx="3929062" cy="24765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FAF76D"/>
          </a:solidFill>
          <a:ln w="5715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E85E00"/>
                </a:solidFill>
                <a:latin typeface="+mn-lt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cs typeface="Times New Roman" pitchFamily="18" charset="0"/>
              </a:rPr>
              <a:t>ПРИНЦИПЫ ЗДОРОВОГО ПИТАНИЯ ШКОЛЬНИКОВ</a:t>
            </a:r>
            <a:endParaRPr lang="ru-RU" sz="2400" b="1" dirty="0">
              <a:solidFill>
                <a:schemeClr val="accent6">
                  <a:lumMod val="75000"/>
                </a:schemeClr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18435" name="Прямоугольник 3"/>
          <p:cNvSpPr>
            <a:spLocks noChangeArrowheads="1"/>
          </p:cNvSpPr>
          <p:nvPr/>
        </p:nvSpPr>
        <p:spPr bwMode="auto">
          <a:xfrm>
            <a:off x="357158" y="357166"/>
            <a:ext cx="4143375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400" dirty="0">
              <a:latin typeface="Calibri" pitchFamily="34" charset="0"/>
            </a:endParaRPr>
          </a:p>
          <a:p>
            <a:endParaRPr lang="ru-RU" sz="1400" dirty="0">
              <a:latin typeface="Calibri" pitchFamily="34" charset="0"/>
            </a:endParaRPr>
          </a:p>
          <a:p>
            <a:endParaRPr lang="ru-RU" sz="1400" dirty="0">
              <a:latin typeface="Calibri" pitchFamily="34" charset="0"/>
            </a:endParaRPr>
          </a:p>
          <a:p>
            <a:endParaRPr lang="ru-RU" sz="1400" dirty="0">
              <a:latin typeface="Calibri" pitchFamily="34" charset="0"/>
            </a:endParaRPr>
          </a:p>
          <a:p>
            <a:r>
              <a:rPr lang="ru-RU" sz="2400" b="1" dirty="0">
                <a:cs typeface="Arial" charset="0"/>
              </a:rPr>
              <a:t>Питание школьника должно быть </a:t>
            </a:r>
            <a:r>
              <a:rPr lang="ru-RU" sz="2400" b="1" dirty="0" smtClean="0">
                <a:cs typeface="Arial" charset="0"/>
              </a:rPr>
              <a:t>оптимальным</a:t>
            </a:r>
          </a:p>
          <a:p>
            <a:endParaRPr lang="ru-RU" sz="2400" b="1" dirty="0">
              <a:cs typeface="Arial" charset="0"/>
            </a:endParaRPr>
          </a:p>
          <a:p>
            <a:pPr algn="just"/>
            <a:r>
              <a:rPr lang="ru-RU" sz="2000" dirty="0" smtClean="0">
                <a:cs typeface="Arial" charset="0"/>
              </a:rPr>
              <a:t>При </a:t>
            </a:r>
            <a:r>
              <a:rPr lang="ru-RU" sz="2000" dirty="0">
                <a:cs typeface="Arial" charset="0"/>
              </a:rPr>
              <a:t>составлении меню обязательно учитываются потребности организма, связанных с его ростом и развитием, с изменением условий внешней среды, с повышенной физической или эмоциональной нагрузкой. При оптимальной системе питания соблюдается баланс между поступлением и расходованием основных пищевых </a:t>
            </a:r>
            <a:r>
              <a:rPr lang="ru-RU" sz="2000" dirty="0" smtClean="0">
                <a:cs typeface="Arial" charset="0"/>
              </a:rPr>
              <a:t>веществ</a:t>
            </a:r>
            <a:endParaRPr lang="ru-RU" sz="2000" dirty="0">
              <a:cs typeface="Arial" charset="0"/>
            </a:endParaRPr>
          </a:p>
          <a:p>
            <a:endParaRPr lang="ru-RU" sz="2000" dirty="0">
              <a:latin typeface="Calibri" pitchFamily="34" charset="0"/>
            </a:endParaRPr>
          </a:p>
          <a:p>
            <a:endParaRPr lang="ru-RU" sz="2000" dirty="0">
              <a:latin typeface="Calibri" pitchFamily="34" charset="0"/>
            </a:endParaRPr>
          </a:p>
        </p:txBody>
      </p:sp>
      <p:pic>
        <p:nvPicPr>
          <p:cNvPr id="18436" name="Picture 2" descr="C:\Documents and Settings\Влад\Рабочий стол\1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392738" y="1214438"/>
            <a:ext cx="3219450" cy="2747962"/>
          </a:xfrm>
        </p:spPr>
      </p:pic>
      <p:pic>
        <p:nvPicPr>
          <p:cNvPr id="18437" name="Picture 3" descr="C:\Documents and Settings\Влад\Рабочий стол\творог.jpg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/>
          <a:srcRect/>
          <a:stretch>
            <a:fillRect/>
          </a:stretch>
        </p:blipFill>
        <p:spPr>
          <a:xfrm>
            <a:off x="5319713" y="4114800"/>
            <a:ext cx="3324225" cy="19812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FAF76D"/>
          </a:solidFill>
          <a:ln w="5715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E85E00"/>
                </a:solidFill>
                <a:latin typeface="+mn-lt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cs typeface="Times New Roman" pitchFamily="18" charset="0"/>
              </a:rPr>
              <a:t>ПРИНЦИПЫ ЗДОРОВОГО ПИТАНИЯ ШКОЛЬНИКОВ</a:t>
            </a:r>
            <a:endParaRPr lang="ru-RU" sz="2400" b="1" dirty="0">
              <a:solidFill>
                <a:schemeClr val="accent6">
                  <a:lumMod val="75000"/>
                </a:schemeClr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19459" name="Прямоугольник 3"/>
          <p:cNvSpPr>
            <a:spLocks noChangeArrowheads="1"/>
          </p:cNvSpPr>
          <p:nvPr/>
        </p:nvSpPr>
        <p:spPr bwMode="auto">
          <a:xfrm>
            <a:off x="357188" y="-142875"/>
            <a:ext cx="4500562" cy="600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400" dirty="0">
              <a:latin typeface="Calibri" pitchFamily="34" charset="0"/>
            </a:endParaRPr>
          </a:p>
          <a:p>
            <a:endParaRPr lang="ru-RU" sz="1400" dirty="0">
              <a:latin typeface="Calibri" pitchFamily="34" charset="0"/>
            </a:endParaRPr>
          </a:p>
          <a:p>
            <a:endParaRPr lang="ru-RU" sz="1400" dirty="0">
              <a:latin typeface="Calibri" pitchFamily="34" charset="0"/>
            </a:endParaRPr>
          </a:p>
          <a:p>
            <a:endParaRPr lang="ru-RU" sz="1400" dirty="0">
              <a:latin typeface="Calibri" pitchFamily="34" charset="0"/>
            </a:endParaRPr>
          </a:p>
          <a:p>
            <a:endParaRPr lang="ru-RU" sz="1400" dirty="0">
              <a:latin typeface="Calibri" pitchFamily="34" charset="0"/>
            </a:endParaRPr>
          </a:p>
          <a:p>
            <a:endParaRPr lang="ru-RU" sz="1400" dirty="0">
              <a:latin typeface="Calibri" pitchFamily="34" charset="0"/>
            </a:endParaRPr>
          </a:p>
          <a:p>
            <a:r>
              <a:rPr lang="ru-RU" sz="2800" b="1" dirty="0">
                <a:cs typeface="Arial" charset="0"/>
              </a:rPr>
              <a:t>Калорийность </a:t>
            </a:r>
            <a:r>
              <a:rPr lang="ru-RU" sz="2800" dirty="0">
                <a:cs typeface="Arial" charset="0"/>
              </a:rPr>
              <a:t>рациона школьника</a:t>
            </a:r>
            <a:r>
              <a:rPr lang="ru-RU" sz="2800" b="1" dirty="0">
                <a:cs typeface="Arial" charset="0"/>
              </a:rPr>
              <a:t> </a:t>
            </a:r>
            <a:r>
              <a:rPr lang="ru-RU" sz="2800" dirty="0">
                <a:cs typeface="Arial" charset="0"/>
              </a:rPr>
              <a:t>должна быть следующей:</a:t>
            </a:r>
          </a:p>
          <a:p>
            <a:r>
              <a:rPr lang="ru-RU" sz="2800" dirty="0">
                <a:cs typeface="Arial" charset="0"/>
              </a:rPr>
              <a:t>7-10 лет – 2400 ккал</a:t>
            </a:r>
          </a:p>
          <a:p>
            <a:r>
              <a:rPr lang="ru-RU" sz="2800" dirty="0">
                <a:cs typeface="Arial" charset="0"/>
              </a:rPr>
              <a:t>14-17лет – 2600-3000ккал</a:t>
            </a:r>
          </a:p>
          <a:p>
            <a:r>
              <a:rPr lang="ru-RU" sz="2800" dirty="0">
                <a:cs typeface="Arial" charset="0"/>
              </a:rPr>
              <a:t> </a:t>
            </a:r>
          </a:p>
          <a:p>
            <a:r>
              <a:rPr lang="ru-RU" sz="2800" dirty="0">
                <a:cs typeface="Arial" charset="0"/>
              </a:rPr>
              <a:t>Если ребенок занимается спортом, он должен получать на 300-500 ккал </a:t>
            </a:r>
            <a:r>
              <a:rPr lang="ru-RU" sz="2800" dirty="0" smtClean="0">
                <a:cs typeface="Arial" charset="0"/>
              </a:rPr>
              <a:t>больше</a:t>
            </a:r>
            <a:endParaRPr lang="ru-RU" sz="2800" dirty="0">
              <a:cs typeface="Arial" charset="0"/>
            </a:endParaRPr>
          </a:p>
          <a:p>
            <a:endParaRPr lang="ru-RU" sz="2000" dirty="0">
              <a:latin typeface="Calibri" pitchFamily="34" charset="0"/>
            </a:endParaRPr>
          </a:p>
        </p:txBody>
      </p:sp>
      <p:pic>
        <p:nvPicPr>
          <p:cNvPr id="19460" name="Picture 2" descr="C:\Documents and Settings\Влад\Рабочий стол\2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143500" y="1184275"/>
            <a:ext cx="3562350" cy="2387600"/>
          </a:xfrm>
        </p:spPr>
      </p:pic>
      <p:pic>
        <p:nvPicPr>
          <p:cNvPr id="19461" name="Picture 3" descr="C:\Documents and Settings\Влад\Рабочий стол\рыба.jpeg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/>
          <a:srcRect/>
          <a:stretch>
            <a:fillRect/>
          </a:stretch>
        </p:blipFill>
        <p:spPr>
          <a:xfrm>
            <a:off x="5143500" y="3929063"/>
            <a:ext cx="3643313" cy="2497137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FAF76D"/>
          </a:solidFill>
          <a:ln w="5715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dirty="0">
                <a:solidFill>
                  <a:srgbClr val="E85E00"/>
                </a:solidFill>
                <a:latin typeface="Calibri" pitchFamily="34" charset="0"/>
                <a:cs typeface="Times New Roman" pitchFamily="18" charset="0"/>
              </a:rPr>
              <a:t>             </a:t>
            </a:r>
            <a:r>
              <a:rPr lang="ru-RU" sz="2400" b="1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НЕОБХОДИМЫЕ ПРОДУКТЫ</a:t>
            </a:r>
            <a:endParaRPr lang="en-US" sz="2400" b="1" dirty="0">
              <a:solidFill>
                <a:srgbClr val="FF0000"/>
              </a:solidFill>
              <a:latin typeface="Calibri" pitchFamily="34" charset="0"/>
              <a:cs typeface="Times New Roman" pitchFamily="18" charset="0"/>
            </a:endParaRPr>
          </a:p>
          <a:p>
            <a:pPr algn="ctr"/>
            <a:r>
              <a:rPr lang="ru-RU" sz="2400" b="1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         ДЛЯ </a:t>
            </a:r>
            <a:r>
              <a:rPr lang="ru-RU" sz="2400" b="1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ПОЛНОЦЕННОГО ПИТАНИЯ</a:t>
            </a:r>
          </a:p>
        </p:txBody>
      </p:sp>
      <p:sp>
        <p:nvSpPr>
          <p:cNvPr id="20483" name="Прямоугольник 3"/>
          <p:cNvSpPr>
            <a:spLocks noChangeArrowheads="1"/>
          </p:cNvSpPr>
          <p:nvPr/>
        </p:nvSpPr>
        <p:spPr bwMode="auto">
          <a:xfrm>
            <a:off x="285750" y="928688"/>
            <a:ext cx="4214813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 dirty="0">
                <a:cs typeface="Arial" charset="0"/>
              </a:rPr>
              <a:t>Белки</a:t>
            </a:r>
          </a:p>
          <a:p>
            <a:endParaRPr lang="ru-RU" sz="1200" dirty="0">
              <a:cs typeface="Arial" charset="0"/>
            </a:endParaRPr>
          </a:p>
          <a:p>
            <a:pPr algn="just"/>
            <a:r>
              <a:rPr lang="ru-RU" sz="2400" dirty="0">
                <a:cs typeface="Arial" charset="0"/>
              </a:rPr>
              <a:t>Самыми ценными для ребенка являются рыбный и молочный белок, который лучше всего усваивается детским организмом. На втором месте по качеству - мясной белок, на третьем – белок растительного происхождения.</a:t>
            </a:r>
          </a:p>
          <a:p>
            <a:pPr algn="just"/>
            <a:r>
              <a:rPr lang="ru-RU" sz="2400" dirty="0">
                <a:cs typeface="Arial" charset="0"/>
              </a:rPr>
              <a:t>Ежедневно школьник должен получать 75-90 г белка, из них 40-55 г животного </a:t>
            </a:r>
            <a:r>
              <a:rPr lang="ru-RU" sz="2400" dirty="0" smtClean="0">
                <a:cs typeface="Arial" charset="0"/>
              </a:rPr>
              <a:t>происхождения</a:t>
            </a:r>
            <a:endParaRPr lang="ru-RU" sz="2400" dirty="0">
              <a:cs typeface="Arial" charset="0"/>
            </a:endParaRPr>
          </a:p>
          <a:p>
            <a:endParaRPr lang="ru-RU" sz="2400" dirty="0">
              <a:latin typeface="Calibri" pitchFamily="34" charset="0"/>
            </a:endParaRPr>
          </a:p>
          <a:p>
            <a:endParaRPr lang="ru-RU" sz="1600" dirty="0">
              <a:latin typeface="Calibri" pitchFamily="34" charset="0"/>
            </a:endParaRPr>
          </a:p>
        </p:txBody>
      </p:sp>
      <p:pic>
        <p:nvPicPr>
          <p:cNvPr id="20484" name="Picture 3" descr="C:\Documents and Settings\Влад\Рабочий стол\мясо.jpeg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2"/>
          <a:srcRect/>
          <a:stretch>
            <a:fillRect/>
          </a:stretch>
        </p:blipFill>
        <p:spPr>
          <a:xfrm>
            <a:off x="4929188" y="4071938"/>
            <a:ext cx="3643312" cy="2427287"/>
          </a:xfrm>
        </p:spPr>
      </p:pic>
      <p:pic>
        <p:nvPicPr>
          <p:cNvPr id="20485" name="Picture 2" descr="C:\Documents and Settings\Влад\Рабочий стол\1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88" y="1214438"/>
            <a:ext cx="3643312" cy="2687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FAF76D"/>
          </a:solidFill>
          <a:ln w="5715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dirty="0">
                <a:solidFill>
                  <a:srgbClr val="E85E00"/>
                </a:solidFill>
                <a:latin typeface="Calibri" pitchFamily="34" charset="0"/>
                <a:cs typeface="Times New Roman" pitchFamily="18" charset="0"/>
              </a:rPr>
              <a:t>             </a:t>
            </a:r>
            <a:r>
              <a:rPr lang="ru-RU" sz="2400" b="1" dirty="0" smtClean="0">
                <a:solidFill>
                  <a:srgbClr val="E85E00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НЕОБХОДИМЫЕ ПРОДУКТЫ</a:t>
            </a:r>
            <a:endParaRPr lang="en-US" sz="2400" b="1" dirty="0" smtClean="0">
              <a:solidFill>
                <a:srgbClr val="FF0000"/>
              </a:solidFill>
              <a:latin typeface="Calibri" pitchFamily="34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          ДЛЯ ПОЛНОЦЕННОГО ПИТАНИЯ</a:t>
            </a:r>
            <a:endParaRPr lang="ru-RU" sz="2400" b="1" dirty="0">
              <a:solidFill>
                <a:srgbClr val="E46C0A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1507" name="Прямоугольник 3"/>
          <p:cNvSpPr>
            <a:spLocks noChangeArrowheads="1"/>
          </p:cNvSpPr>
          <p:nvPr/>
        </p:nvSpPr>
        <p:spPr bwMode="auto">
          <a:xfrm>
            <a:off x="285750" y="928688"/>
            <a:ext cx="4643438" cy="550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600" b="1" dirty="0">
              <a:latin typeface="Calibri" pitchFamily="34" charset="0"/>
            </a:endParaRPr>
          </a:p>
          <a:p>
            <a:r>
              <a:rPr lang="ru-RU" sz="2800" b="1" dirty="0">
                <a:cs typeface="Arial" charset="0"/>
              </a:rPr>
              <a:t>В рационе ребенка школьного возраста обязательно должны присутствовать следующие продукты:</a:t>
            </a:r>
          </a:p>
          <a:p>
            <a:r>
              <a:rPr lang="ru-RU" sz="2800" dirty="0">
                <a:cs typeface="Arial" charset="0"/>
              </a:rPr>
              <a:t>молоко или кисломолочные напитки </a:t>
            </a:r>
          </a:p>
          <a:p>
            <a:r>
              <a:rPr lang="ru-RU" sz="2800" dirty="0">
                <a:cs typeface="Arial" charset="0"/>
              </a:rPr>
              <a:t>творог </a:t>
            </a:r>
          </a:p>
          <a:p>
            <a:r>
              <a:rPr lang="ru-RU" sz="2800" dirty="0">
                <a:cs typeface="Arial" charset="0"/>
              </a:rPr>
              <a:t>сыр </a:t>
            </a:r>
          </a:p>
          <a:p>
            <a:r>
              <a:rPr lang="ru-RU" sz="2800" dirty="0">
                <a:cs typeface="Arial" charset="0"/>
              </a:rPr>
              <a:t>рыба </a:t>
            </a:r>
          </a:p>
          <a:p>
            <a:r>
              <a:rPr lang="ru-RU" sz="2800" dirty="0">
                <a:cs typeface="Arial" charset="0"/>
              </a:rPr>
              <a:t>мясные </a:t>
            </a:r>
            <a:r>
              <a:rPr lang="ru-RU" sz="2800" dirty="0" smtClean="0">
                <a:cs typeface="Arial" charset="0"/>
              </a:rPr>
              <a:t>продукты</a:t>
            </a:r>
            <a:endParaRPr lang="ru-RU" sz="2800" dirty="0">
              <a:cs typeface="Arial" charset="0"/>
            </a:endParaRPr>
          </a:p>
          <a:p>
            <a:r>
              <a:rPr lang="ru-RU" sz="2800" dirty="0">
                <a:cs typeface="Arial" charset="0"/>
              </a:rPr>
              <a:t>яйца </a:t>
            </a:r>
          </a:p>
        </p:txBody>
      </p:sp>
      <p:pic>
        <p:nvPicPr>
          <p:cNvPr id="21508" name="Picture 3" descr="C:\Documents and Settings\Влад\Рабочий стол\1.jpe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072063" y="1428750"/>
            <a:ext cx="3319462" cy="1990725"/>
          </a:xfrm>
        </p:spPr>
      </p:pic>
      <p:pic>
        <p:nvPicPr>
          <p:cNvPr id="21509" name="Picture 4" descr="C:\Documents and Settings\Влад\Рабочий стол\1.jpeg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/>
          <a:srcRect/>
          <a:stretch>
            <a:fillRect/>
          </a:stretch>
        </p:blipFill>
        <p:spPr>
          <a:xfrm>
            <a:off x="5286375" y="3703638"/>
            <a:ext cx="3071813" cy="315436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FAF76D"/>
          </a:solidFill>
          <a:ln w="5715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dirty="0" smtClean="0">
                <a:solidFill>
                  <a:srgbClr val="E85E00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E85E00"/>
                </a:solidFill>
                <a:latin typeface="Calibri" pitchFamily="34" charset="0"/>
                <a:cs typeface="Times New Roman" pitchFamily="18" charset="0"/>
              </a:rPr>
              <a:t>     </a:t>
            </a:r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НЕОБХОДИМЫЕ </a:t>
            </a:r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ПРОДУКТЫ</a:t>
            </a:r>
            <a:endParaRPr lang="en-US" sz="2400" b="1" dirty="0" smtClean="0">
              <a:solidFill>
                <a:srgbClr val="FF0000"/>
              </a:solidFill>
              <a:latin typeface="Calibri" pitchFamily="34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          ДЛЯ ПОЛНОЦЕННОГО ПИТАНИЯ</a:t>
            </a:r>
            <a:endParaRPr lang="ru-RU" sz="2400" b="1" dirty="0">
              <a:solidFill>
                <a:srgbClr val="E46C0A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2531" name="Прямоугольник 3"/>
          <p:cNvSpPr>
            <a:spLocks noChangeArrowheads="1"/>
          </p:cNvSpPr>
          <p:nvPr/>
        </p:nvSpPr>
        <p:spPr bwMode="auto">
          <a:xfrm>
            <a:off x="0" y="1142984"/>
            <a:ext cx="5000628" cy="529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600" b="1" dirty="0" smtClean="0">
                <a:cs typeface="Arial" charset="0"/>
              </a:rPr>
              <a:t>Жиры </a:t>
            </a:r>
            <a:endParaRPr lang="ru-RU" sz="3600" b="1" dirty="0">
              <a:cs typeface="Arial" charset="0"/>
            </a:endParaRPr>
          </a:p>
          <a:p>
            <a:endParaRPr lang="ru-RU" sz="1400" dirty="0">
              <a:cs typeface="Arial" charset="0"/>
            </a:endParaRPr>
          </a:p>
          <a:p>
            <a:pPr algn="just"/>
            <a:r>
              <a:rPr lang="ru-RU" sz="2000" dirty="0">
                <a:cs typeface="Arial" charset="0"/>
              </a:rPr>
              <a:t>Достаточное количество жиров также необходимо включать в суточный рацион школьника. </a:t>
            </a:r>
          </a:p>
          <a:p>
            <a:pPr algn="just"/>
            <a:endParaRPr lang="ru-RU" sz="2000" dirty="0">
              <a:cs typeface="Arial" charset="0"/>
            </a:endParaRPr>
          </a:p>
          <a:p>
            <a:pPr algn="just"/>
            <a:r>
              <a:rPr lang="ru-RU" sz="2000" dirty="0">
                <a:cs typeface="Arial" charset="0"/>
              </a:rPr>
              <a:t>Необходимые жиры содержатся не только в привычных для нас «жирных» продуктах – масле, сметане, сале и т.д. Мясо, молоко и рыба – источники скрытых жиров. Животные жиры усваиваются хуже растительных и не содержат важные для организма жирные кислоты и жирорастворимые </a:t>
            </a:r>
            <a:r>
              <a:rPr lang="ru-RU" sz="2000" dirty="0" smtClean="0">
                <a:cs typeface="Arial" charset="0"/>
              </a:rPr>
              <a:t>витамины</a:t>
            </a:r>
            <a:endParaRPr lang="ru-RU" sz="2000" dirty="0">
              <a:cs typeface="Arial" charset="0"/>
            </a:endParaRPr>
          </a:p>
          <a:p>
            <a:endParaRPr lang="ru-RU" sz="1400" dirty="0">
              <a:cs typeface="Arial" charset="0"/>
            </a:endParaRPr>
          </a:p>
          <a:p>
            <a:endParaRPr lang="ru-RU" sz="1400" dirty="0">
              <a:latin typeface="Calibri" pitchFamily="34" charset="0"/>
            </a:endParaRPr>
          </a:p>
        </p:txBody>
      </p:sp>
      <p:pic>
        <p:nvPicPr>
          <p:cNvPr id="22532" name="Picture 2" descr="C:\Documents and Settings\Влад\Рабочий стол\1.jpe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214938" y="1428750"/>
            <a:ext cx="3355975" cy="2286000"/>
          </a:xfrm>
        </p:spPr>
      </p:pic>
      <p:pic>
        <p:nvPicPr>
          <p:cNvPr id="22533" name="Picture 2" descr="C:\Documents and Settings\Влад\Рабочий стол\1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7813" y="4143375"/>
            <a:ext cx="3143250" cy="236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FAF76D"/>
          </a:solidFill>
          <a:ln w="5715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dirty="0">
                <a:solidFill>
                  <a:srgbClr val="E85E00"/>
                </a:solidFill>
                <a:latin typeface="Calibri" pitchFamily="34" charset="0"/>
                <a:cs typeface="Times New Roman" pitchFamily="18" charset="0"/>
              </a:rPr>
              <a:t>  </a:t>
            </a:r>
            <a:r>
              <a:rPr lang="ru-RU" sz="2400" b="1" dirty="0" smtClean="0">
                <a:solidFill>
                  <a:srgbClr val="E85E00"/>
                </a:solidFill>
                <a:latin typeface="Calibri" pitchFamily="34" charset="0"/>
                <a:cs typeface="Times New Roman" pitchFamily="18" charset="0"/>
              </a:rPr>
              <a:t>        </a:t>
            </a:r>
            <a:r>
              <a:rPr lang="ru-RU" sz="2400" b="1" dirty="0" smtClean="0">
                <a:solidFill>
                  <a:srgbClr val="E85E00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НЕОБХОДИМЫЕ ПРОДУКТЫ</a:t>
            </a:r>
            <a:endParaRPr lang="en-US" sz="2400" b="1" dirty="0" smtClean="0">
              <a:solidFill>
                <a:srgbClr val="FF0000"/>
              </a:solidFill>
              <a:latin typeface="Calibri" pitchFamily="34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          ДЛЯ ПОЛНОЦЕННОГО ПИТАНИЯ</a:t>
            </a:r>
            <a:endParaRPr lang="ru-RU" sz="2400" b="1" dirty="0">
              <a:solidFill>
                <a:srgbClr val="E46C0A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3555" name="Прямоугольник 3"/>
          <p:cNvSpPr>
            <a:spLocks noChangeArrowheads="1"/>
          </p:cNvSpPr>
          <p:nvPr/>
        </p:nvSpPr>
        <p:spPr bwMode="auto">
          <a:xfrm>
            <a:off x="0" y="1142984"/>
            <a:ext cx="4786313" cy="547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400" dirty="0">
              <a:latin typeface="Calibri" pitchFamily="34" charset="0"/>
            </a:endParaRPr>
          </a:p>
          <a:p>
            <a:endParaRPr lang="ru-RU" sz="1400" dirty="0">
              <a:latin typeface="Calibri" pitchFamily="34" charset="0"/>
            </a:endParaRPr>
          </a:p>
          <a:p>
            <a:endParaRPr lang="ru-RU" sz="1400" dirty="0">
              <a:latin typeface="Calibri" pitchFamily="34" charset="0"/>
            </a:endParaRPr>
          </a:p>
          <a:p>
            <a:r>
              <a:rPr lang="ru-RU" sz="2800" dirty="0">
                <a:cs typeface="Arial" charset="0"/>
              </a:rPr>
              <a:t>Норма потребления жиров для школьников - 80-90 </a:t>
            </a:r>
            <a:r>
              <a:rPr lang="ru-RU" sz="2800" dirty="0" smtClean="0">
                <a:cs typeface="Arial" charset="0"/>
              </a:rPr>
              <a:t>г. </a:t>
            </a:r>
            <a:r>
              <a:rPr lang="ru-RU" sz="2800" dirty="0">
                <a:cs typeface="Arial" charset="0"/>
              </a:rPr>
              <a:t>в сутки, 30% суточного рациона. </a:t>
            </a:r>
          </a:p>
          <a:p>
            <a:endParaRPr lang="ru-RU" sz="2800" dirty="0">
              <a:cs typeface="Arial" charset="0"/>
            </a:endParaRPr>
          </a:p>
          <a:p>
            <a:r>
              <a:rPr lang="ru-RU" sz="2800" b="1" dirty="0">
                <a:cs typeface="Arial" charset="0"/>
              </a:rPr>
              <a:t>Ежедневно ребенок школьного возраста должен получать:</a:t>
            </a:r>
          </a:p>
          <a:p>
            <a:r>
              <a:rPr lang="ru-RU" sz="2800" dirty="0">
                <a:cs typeface="Arial" charset="0"/>
              </a:rPr>
              <a:t>сливочное масло </a:t>
            </a:r>
          </a:p>
          <a:p>
            <a:r>
              <a:rPr lang="ru-RU" sz="2800" dirty="0">
                <a:cs typeface="Arial" charset="0"/>
              </a:rPr>
              <a:t>растительное масло </a:t>
            </a:r>
          </a:p>
          <a:p>
            <a:r>
              <a:rPr lang="ru-RU" sz="2800" dirty="0">
                <a:cs typeface="Arial" charset="0"/>
              </a:rPr>
              <a:t>сметану </a:t>
            </a:r>
          </a:p>
        </p:txBody>
      </p:sp>
      <p:pic>
        <p:nvPicPr>
          <p:cNvPr id="23556" name="Picture 3" descr="C:\Documents and Settings\Влад\Рабочий стол\1.jpeg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2"/>
          <a:srcRect/>
          <a:stretch>
            <a:fillRect/>
          </a:stretch>
        </p:blipFill>
        <p:spPr>
          <a:xfrm>
            <a:off x="4857750" y="3857625"/>
            <a:ext cx="3643313" cy="2571750"/>
          </a:xfrm>
        </p:spPr>
      </p:pic>
      <p:pic>
        <p:nvPicPr>
          <p:cNvPr id="23557" name="Picture 3" descr="C:\Documents and Settings\Влад\Рабочий стол\1.jpeg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/>
          <a:srcRect/>
          <a:stretch>
            <a:fillRect/>
          </a:stretch>
        </p:blipFill>
        <p:spPr>
          <a:xfrm>
            <a:off x="4929188" y="1071563"/>
            <a:ext cx="3511550" cy="221456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FAF76D"/>
          </a:solidFill>
          <a:ln w="5715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dirty="0" smtClean="0">
                <a:solidFill>
                  <a:srgbClr val="E85E00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E85E00"/>
                </a:solidFill>
                <a:latin typeface="Calibri" pitchFamily="34" charset="0"/>
                <a:cs typeface="Times New Roman" pitchFamily="18" charset="0"/>
              </a:rPr>
              <a:t>  </a:t>
            </a:r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НЕОБХОДИМЫЕ </a:t>
            </a:r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ПРОДУКТЫ</a:t>
            </a:r>
            <a:endParaRPr lang="en-US" sz="2400" b="1" dirty="0" smtClean="0">
              <a:solidFill>
                <a:srgbClr val="FF0000"/>
              </a:solidFill>
              <a:latin typeface="Calibri" pitchFamily="34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          ДЛЯ ПОЛНОЦЕННОГО ПИТАНИЯ</a:t>
            </a:r>
            <a:endParaRPr lang="ru-RU" sz="2400" b="1" dirty="0">
              <a:solidFill>
                <a:srgbClr val="E46C0A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4579" name="Прямоугольник 3"/>
          <p:cNvSpPr>
            <a:spLocks noChangeArrowheads="1"/>
          </p:cNvSpPr>
          <p:nvPr/>
        </p:nvSpPr>
        <p:spPr bwMode="auto">
          <a:xfrm>
            <a:off x="214282" y="928670"/>
            <a:ext cx="4714876" cy="6617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4000" b="1" dirty="0" smtClean="0">
                <a:cs typeface="Arial" charset="0"/>
              </a:rPr>
              <a:t>    Углеводы</a:t>
            </a:r>
            <a:endParaRPr lang="ru-RU" sz="4000" b="1" dirty="0">
              <a:cs typeface="Arial" charset="0"/>
            </a:endParaRPr>
          </a:p>
          <a:p>
            <a:endParaRPr lang="ru-RU" sz="2400" dirty="0">
              <a:cs typeface="Arial" charset="0"/>
            </a:endParaRPr>
          </a:p>
          <a:p>
            <a:pPr algn="just"/>
            <a:r>
              <a:rPr lang="ru-RU" sz="2400" dirty="0">
                <a:cs typeface="Arial" charset="0"/>
              </a:rPr>
              <a:t>Углеводы необходимы для пополнения энергетических запасов организма. Наиболее полезны сложные углеводы, содержащие </a:t>
            </a:r>
            <a:r>
              <a:rPr lang="ru-RU" sz="2400" dirty="0" err="1">
                <a:cs typeface="Arial" charset="0"/>
              </a:rPr>
              <a:t>неперевариваемые</a:t>
            </a:r>
            <a:r>
              <a:rPr lang="ru-RU" sz="2400" dirty="0">
                <a:cs typeface="Arial" charset="0"/>
              </a:rPr>
              <a:t> пищевые волокна. </a:t>
            </a:r>
          </a:p>
          <a:p>
            <a:pPr algn="just"/>
            <a:endParaRPr lang="ru-RU" sz="2400" dirty="0">
              <a:cs typeface="Arial" charset="0"/>
            </a:endParaRPr>
          </a:p>
          <a:p>
            <a:pPr algn="just"/>
            <a:r>
              <a:rPr lang="ru-RU" sz="2400" dirty="0">
                <a:cs typeface="Arial" charset="0"/>
              </a:rPr>
              <a:t>Суточная норма углеводов в рационе школьника - 300-400 г, из них на долю простых должно приходиться не более 100 г. </a:t>
            </a:r>
          </a:p>
          <a:p>
            <a:endParaRPr lang="ru-RU" sz="2400" dirty="0">
              <a:latin typeface="Calibri" pitchFamily="34" charset="0"/>
            </a:endParaRPr>
          </a:p>
          <a:p>
            <a:endParaRPr lang="ru-RU" sz="2400" dirty="0">
              <a:latin typeface="Calibri" pitchFamily="34" charset="0"/>
            </a:endParaRPr>
          </a:p>
        </p:txBody>
      </p:sp>
      <p:pic>
        <p:nvPicPr>
          <p:cNvPr id="24580" name="Picture 2" descr="C:\Documents and Settings\Влад\Рабочий стол\1.jpe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072063" y="965200"/>
            <a:ext cx="3448050" cy="2454275"/>
          </a:xfrm>
        </p:spPr>
      </p:pic>
      <p:pic>
        <p:nvPicPr>
          <p:cNvPr id="24581" name="Picture 3" descr="C:\Documents and Settings\Влад\Рабочий стол\1.jpeg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/>
          <a:srcRect/>
          <a:stretch>
            <a:fillRect/>
          </a:stretch>
        </p:blipFill>
        <p:spPr>
          <a:xfrm>
            <a:off x="5000625" y="3567113"/>
            <a:ext cx="3500438" cy="279082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640</Words>
  <Application>Microsoft Office PowerPoint</Application>
  <PresentationFormat>Экран (4:3)</PresentationFormat>
  <Paragraphs>131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Движение к этой цели должно быть постепенным - шаг за шагом. Каждый шаг продлевает активные годы жизни. </dc:title>
  <dc:creator>Влад</dc:creator>
  <cp:lastModifiedBy>ПК</cp:lastModifiedBy>
  <cp:revision>38</cp:revision>
  <dcterms:created xsi:type="dcterms:W3CDTF">2009-11-29T09:45:36Z</dcterms:created>
  <dcterms:modified xsi:type="dcterms:W3CDTF">2020-11-08T18:12:44Z</dcterms:modified>
</cp:coreProperties>
</file>