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handoutMasterIdLst>
    <p:handoutMasterId r:id="rId21"/>
  </p:handoutMasterIdLst>
  <p:sldIdLst>
    <p:sldId id="271" r:id="rId2"/>
    <p:sldId id="272" r:id="rId3"/>
    <p:sldId id="276" r:id="rId4"/>
    <p:sldId id="273" r:id="rId5"/>
    <p:sldId id="274" r:id="rId6"/>
    <p:sldId id="275" r:id="rId7"/>
    <p:sldId id="25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64" r:id="rId16"/>
    <p:sldId id="268" r:id="rId17"/>
    <p:sldId id="269" r:id="rId18"/>
    <p:sldId id="270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1C35149F-F6AA-4E7C-B9BE-E35B495D1752}">
          <p14:sldIdLst>
            <p14:sldId id="271"/>
            <p14:sldId id="272"/>
            <p14:sldId id="276"/>
            <p14:sldId id="273"/>
            <p14:sldId id="274"/>
            <p14:sldId id="275"/>
            <p14:sldId id="256"/>
            <p14:sldId id="277"/>
            <p14:sldId id="278"/>
            <p14:sldId id="279"/>
            <p14:sldId id="280"/>
            <p14:sldId id="281"/>
            <p14:sldId id="282"/>
            <p14:sldId id="283"/>
            <p14:sldId id="264"/>
            <p14:sldId id="268"/>
            <p14:sldId id="269"/>
            <p14:sldId id="270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8B8"/>
    <a:srgbClr val="6600CC"/>
    <a:srgbClr val="FFCC00"/>
    <a:srgbClr val="FF00FF"/>
    <a:srgbClr val="C9DA26"/>
    <a:srgbClr val="800080"/>
    <a:srgbClr val="0A047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04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95807-23FE-45F2-8ACA-9AE1215B92B6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651F4-8B1D-4AD0-9284-9EEE47A19A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1277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F89BBDA-1358-43EA-B2A2-778861345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Tm="2000">
        <p14:honeycomb/>
      </p:transition>
    </mc:Choice>
    <mc:Fallback>
      <p:transition spd="slow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BDA-1358-43EA-B2A2-778861345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Tm="2000">
        <p14:honeycomb/>
      </p:transition>
    </mc:Choice>
    <mc:Fallback>
      <p:transition spd="slow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BDA-1358-43EA-B2A2-778861345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Tm="2000">
        <p14:honeycomb/>
      </p:transition>
    </mc:Choice>
    <mc:Fallback>
      <p:transition spd="slow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F89BBDA-1358-43EA-B2A2-778861345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Tm="2000">
        <p14:honeycomb/>
      </p:transition>
    </mc:Choice>
    <mc:Fallback>
      <p:transition spd="slow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BDA-1358-43EA-B2A2-778861345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advTm="2000">
        <p14:honeycomb/>
      </p:transition>
    </mc:Choice>
    <mc:Fallback>
      <p:transition spd="slow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BDA-1358-43EA-B2A2-778861345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Tm="2000">
        <p14:honeycomb/>
      </p:transition>
    </mc:Choice>
    <mc:Fallback>
      <p:transition spd="slow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F89BBDA-1358-43EA-B2A2-778861345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Tm="2000">
        <p14:honeycomb/>
      </p:transition>
    </mc:Choice>
    <mc:Fallback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BDA-1358-43EA-B2A2-778861345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Tm="2000">
        <p14:honeycomb/>
      </p:transition>
    </mc:Choice>
    <mc:Fallback>
      <p:transition spd="slow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BDA-1358-43EA-B2A2-778861345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Tm="2000">
        <p14:honeycomb/>
      </p:transition>
    </mc:Choice>
    <mc:Fallback>
      <p:transition spd="slow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BDA-1358-43EA-B2A2-778861345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Tm="2000">
        <p14:honeycomb/>
      </p:transition>
    </mc:Choice>
    <mc:Fallback>
      <p:transition spd="slow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BDA-1358-43EA-B2A2-778861345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Tm="2000">
        <p14:honeycomb/>
      </p:transition>
    </mc:Choice>
    <mc:Fallback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E3D817-4DEF-4984-A853-D2CA5ED44F19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89BBDA-1358-43EA-B2A2-778861345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>
    <mc:Choice xmlns="" xmlns:p14="http://schemas.microsoft.com/office/powerpoint/2010/main" Requires="p14">
      <p:transition spd="slow" advTm="2000">
        <p14:honeycomb/>
      </p:transition>
    </mc:Choice>
    <mc:Fallback>
      <p:transition spd="slow" advTm="2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27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6.wmf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hyperlink" Target="http://www.net.kirov.ru/upload/iblock/0a4/tazfjdxk%20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5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://www.unde.ru/img.php?src=Ildviz3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gif"/><Relationship Id="rId7" Type="http://schemas.openxmlformats.org/officeDocument/2006/relationships/image" Target="../media/image23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39552" y="0"/>
            <a:ext cx="8686800" cy="1268760"/>
          </a:xfrm>
        </p:spPr>
        <p:txBody>
          <a:bodyPr>
            <a:noAutofit/>
          </a:bodyPr>
          <a:lstStyle/>
          <a:p>
            <a:pPr algn="ctr"/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В</a:t>
            </a:r>
            <a:r>
              <a:rPr lang="ru-RU" b="1" i="1" dirty="0" err="1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Е</a:t>
            </a:r>
            <a:r>
              <a:rPr lang="ru-RU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с</a:t>
            </a:r>
            <a:r>
              <a:rPr lang="ru-RU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ё</a:t>
            </a:r>
            <a:r>
              <a:rPr lang="ru-RU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л</a:t>
            </a:r>
            <a:r>
              <a:rPr lang="ru-RU" b="1" i="1" dirty="0" err="1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Ы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е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 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п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 </a:t>
            </a:r>
            <a:r>
              <a:rPr lang="ru-RU" b="1" i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р </a:t>
            </a:r>
            <a:r>
              <a:rPr lang="ru-RU" b="1" i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а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 </a:t>
            </a:r>
            <a:r>
              <a:rPr lang="ru-RU" b="1" i="1" dirty="0" smtClean="0">
                <a:solidFill>
                  <a:srgbClr val="C9D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в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 </a:t>
            </a:r>
            <a:r>
              <a:rPr lang="ru-RU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и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л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 </a:t>
            </a:r>
            <a:r>
              <a:rPr lang="ru-RU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а</a:t>
            </a:r>
            <a:br>
              <a:rPr lang="ru-RU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дорожного движения</a:t>
            </a:r>
            <a:endParaRPr lang="ru-RU" b="1" i="1" dirty="0">
              <a:solidFill>
                <a:srgbClr val="21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16112"/>
            <a:ext cx="6478099" cy="4941887"/>
          </a:xfrm>
        </p:spPr>
      </p:pic>
      <p:pic>
        <p:nvPicPr>
          <p:cNvPr id="1028" name="Picture 4" descr="I:\ПЕДАГОГ-ОРГАНИЗАТОР\МОЛНИЯ 2012-2013 учебный год\МЕРОПРИЯТИЯ\№3 10-14сентября Тематическая беседа о правилах дорожного движения ВЕСЕЛЫЕ ПРАВИЛА\1302028262_bezko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1534634" cy="17281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243" y="2333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10_svetofor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88424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31970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Tm="5000">
        <p14:honeycomb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1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4453">
            <a:off x="108408" y="106550"/>
            <a:ext cx="828005" cy="13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01600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062525" y="-186407"/>
            <a:ext cx="7521575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Правило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1157" y="535583"/>
            <a:ext cx="69152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ПРИ ПЕРЕХОДЕ УЛИЦЫ С ДВУСТОРОННИМ ДВИЖЕНИЕМ СНАЧАЛА ПОСМОТРИТЕ НАЛЕВО, А, ДОЙДЯ ДО СЕРЕДИНЫ- НАПРАВО.</a:t>
            </a:r>
            <a:endParaRPr lang="ru-RU" dirty="0"/>
          </a:p>
        </p:txBody>
      </p:sp>
      <p:pic>
        <p:nvPicPr>
          <p:cNvPr id="18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7416824" cy="5225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6" descr="Рисунок3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3764" y="4977009"/>
            <a:ext cx="1798487" cy="186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218593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Tm="5000">
        <p14:flythrough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4453">
            <a:off x="108408" y="106550"/>
            <a:ext cx="828005" cy="13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01600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062525" y="-186407"/>
            <a:ext cx="7521575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Правило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ИГРАТЬ НА ТРОТУАРЕ ИЛИ ПРОЕЗЖЕЙ ЧАСТИ УЛИЦЫ </a:t>
            </a:r>
            <a:r>
              <a:rPr lang="ru-RU" sz="1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неЛЬЗЯ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!</a:t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Это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может закончиться несчастьем!</a:t>
            </a:r>
          </a:p>
        </p:txBody>
      </p:sp>
      <p:pic>
        <p:nvPicPr>
          <p:cNvPr id="10" name="Объект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12667"/>
            <a:ext cx="7657171" cy="5300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000803_1055_5843_vnv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01329">
            <a:off x="6717852" y="1435094"/>
            <a:ext cx="26463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Рисунок3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43764" y="4977009"/>
            <a:ext cx="1798487" cy="186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Объект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" y="1512667"/>
            <a:ext cx="9222228" cy="544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7711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Tm="5000">
        <p14:flip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4453">
            <a:off x="108408" y="106550"/>
            <a:ext cx="828005" cy="13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01600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041157" y="144850"/>
            <a:ext cx="7923332" cy="162796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Правило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Перебегать улицу перед приближающемся транспортом</a:t>
            </a: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ktau" pitchFamily="82" charset="0"/>
              </a:rPr>
              <a:t>з а п р е щ а е т с я!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 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ambria" pitchFamily="18" charset="0"/>
            </a:endParaRPr>
          </a:p>
        </p:txBody>
      </p:sp>
      <p:pic>
        <p:nvPicPr>
          <p:cNvPr id="4098" name="Picture 2" descr="G:\МОЛНИЯ\ШКОЛА\ПЕДАГОГ-ОРГАНИЗАТОР\Картинки\ПДД\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5"/>
            <a:ext cx="6280218" cy="4968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бъект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785" y="1808819"/>
            <a:ext cx="2589015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6" descr="Рисунок3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509120"/>
            <a:ext cx="1571113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30618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Tm="5000">
        <p14:vortex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4453">
            <a:off x="108408" y="106550"/>
            <a:ext cx="828005" cy="13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01600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041157" y="144850"/>
            <a:ext cx="7923331" cy="162796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Правило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Входить и выходить из трамвая, троллейбуса или автобуса надо только на остановке. Обходить остановившийся трамвай надо спереди, а автобус и троллейбус- сзади.</a:t>
            </a: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9" y="1988840"/>
            <a:ext cx="8064896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6" descr="Рисунок3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3763" y="4993478"/>
            <a:ext cx="1798487" cy="186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09154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Tm="5000">
        <p14:prism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4453">
            <a:off x="108408" y="106550"/>
            <a:ext cx="828005" cy="13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01600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041157" y="144850"/>
            <a:ext cx="7923331" cy="162796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Правило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Цепляться за машины и трамваи 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з а п р е щ а е т с я!</a:t>
            </a:r>
          </a:p>
        </p:txBody>
      </p:sp>
      <p:pic>
        <p:nvPicPr>
          <p:cNvPr id="7" name="Picture 16" descr="Рисунок3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235443"/>
            <a:ext cx="1520656" cy="157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100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33" y="1700808"/>
            <a:ext cx="4514392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571220" y="2060848"/>
            <a:ext cx="4572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ru-RU" b="1" dirty="0">
                <a:ln>
                  <a:solidFill>
                    <a:srgbClr val="CC00FF"/>
                  </a:solidFill>
                </a:ln>
                <a:solidFill>
                  <a:srgbClr val="CC00FF"/>
                </a:solidFill>
                <a:latin typeface="Cambria" pitchFamily="18" charset="0"/>
                <a:cs typeface="Times New Roman" pitchFamily="18" charset="0"/>
              </a:rPr>
              <a:t>Не цепляйтесь к автобусу сзади, ребята,</a:t>
            </a:r>
          </a:p>
          <a:p>
            <a:pPr lvl="0">
              <a:spcBef>
                <a:spcPct val="50000"/>
              </a:spcBef>
              <a:defRPr/>
            </a:pPr>
            <a:r>
              <a:rPr lang="ru-RU" b="1" dirty="0">
                <a:ln>
                  <a:solidFill>
                    <a:srgbClr val="CC00FF"/>
                  </a:solidFill>
                </a:ln>
                <a:solidFill>
                  <a:srgbClr val="CC00FF"/>
                </a:solidFill>
                <a:latin typeface="Cambria" pitchFamily="18" charset="0"/>
                <a:cs typeface="Times New Roman" pitchFamily="18" charset="0"/>
              </a:rPr>
              <a:t>Не катайтесь за ним – рисковать вам  не надо!</a:t>
            </a:r>
          </a:p>
          <a:p>
            <a:pPr lvl="0">
              <a:spcBef>
                <a:spcPct val="50000"/>
              </a:spcBef>
              <a:defRPr/>
            </a:pPr>
            <a:r>
              <a:rPr lang="ru-RU" b="1" dirty="0">
                <a:ln>
                  <a:solidFill>
                    <a:srgbClr val="CC00FF"/>
                  </a:solidFill>
                </a:ln>
                <a:solidFill>
                  <a:srgbClr val="CC00FF"/>
                </a:solidFill>
                <a:latin typeface="Cambria" pitchFamily="18" charset="0"/>
                <a:cs typeface="Times New Roman" pitchFamily="18" charset="0"/>
              </a:rPr>
              <a:t>Вдруг сорвётесь – и может беда приключиться:</a:t>
            </a:r>
          </a:p>
          <a:p>
            <a:pPr lvl="0">
              <a:spcBef>
                <a:spcPct val="50000"/>
              </a:spcBef>
              <a:defRPr/>
            </a:pPr>
            <a:r>
              <a:rPr lang="ru-RU" b="1" dirty="0">
                <a:ln>
                  <a:solidFill>
                    <a:srgbClr val="CC00FF"/>
                  </a:solidFill>
                </a:ln>
                <a:solidFill>
                  <a:srgbClr val="CC00FF"/>
                </a:solidFill>
                <a:latin typeface="Cambria" pitchFamily="18" charset="0"/>
                <a:cs typeface="Times New Roman" pitchFamily="18" charset="0"/>
              </a:rPr>
              <a:t>Под соседней машиной легко очутиться…</a:t>
            </a:r>
          </a:p>
        </p:txBody>
      </p:sp>
    </p:spTree>
    <p:extLst>
      <p:ext uri="{BB962C8B-B14F-4D97-AF65-F5344CB8AC3E}">
        <p14:creationId xmlns="" xmlns:p14="http://schemas.microsoft.com/office/powerpoint/2010/main" val="1787688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Tm="5000">
        <p14:vortex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251520" y="476672"/>
            <a:ext cx="8686800" cy="841375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С  </a:t>
            </a: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в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  </a:t>
            </a:r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е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  т  </a:t>
            </a: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о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  </a:t>
            </a:r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ф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  </a:t>
            </a: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о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  р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ambria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12667"/>
            <a:ext cx="4968875" cy="5176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sz="half" idx="4294967295"/>
          </p:nvPr>
        </p:nvSpPr>
        <p:spPr>
          <a:xfrm>
            <a:off x="4644008" y="1600200"/>
            <a:ext cx="4499992" cy="4724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Чтоб тебе помочь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Путь пройти опасный,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Горит и день, и ночь-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ЗЕЛЕНЫЙ,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C9D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ЖЕЛТЫЙ,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КРАСНЫЙ.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Наш домик- СВЕТОФОР,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Мы три родные брата,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Мы светим с давних пор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дороге всем ребятам.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Мы три чудесных цвета,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Ты часто видишь нас,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Но нашего совета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 слушаешь подчас</a:t>
            </a:r>
          </a:p>
          <a:p>
            <a:endParaRPr lang="ru-RU" dirty="0" smtClean="0"/>
          </a:p>
        </p:txBody>
      </p:sp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4453">
            <a:off x="108408" y="106550"/>
            <a:ext cx="828005" cy="13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37r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34428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Рисунок3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8485" y="5255586"/>
            <a:ext cx="925514" cy="95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18585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Tm="5000">
        <p14:vortex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7283152" cy="8413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ktau" pitchFamily="82" charset="0"/>
              </a:rPr>
              <a:t>     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Красный свет</a:t>
            </a:r>
            <a:endParaRPr lang="ru-RU" sz="6000" dirty="0">
              <a:latin typeface="Cambr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800600" y="1600200"/>
            <a:ext cx="4343400" cy="472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Самый строгий – красный свет,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Стой! Дороги нет!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Если он горит,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Путь для всех закрыт.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7338"/>
            <a:ext cx="4432300" cy="4432300"/>
          </a:xfrm>
        </p:spPr>
      </p:pic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4453">
            <a:off x="108408" y="106550"/>
            <a:ext cx="828005" cy="13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37r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34428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Рисунок3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221088"/>
            <a:ext cx="24310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71081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Tm="5000">
        <p14:prism dir="d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желтый свет</a:t>
            </a:r>
            <a:endParaRPr lang="ru-RU" sz="6600" dirty="0">
              <a:solidFill>
                <a:srgbClr val="FFCC00"/>
              </a:solidFill>
              <a:latin typeface="Cambr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800600" y="1600200"/>
            <a:ext cx="4343400" cy="4724400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Чтоб спокойно перешел ты,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Слушай наш совет: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ЖДИ!- увидишь скоро желтый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середине свет.</a:t>
            </a: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875"/>
            <a:ext cx="4537075" cy="4537075"/>
          </a:xfrm>
        </p:spPr>
      </p:pic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4453">
            <a:off x="108408" y="106550"/>
            <a:ext cx="828005" cy="13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34428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Рисунок3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221088"/>
            <a:ext cx="24310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803138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Tm="5000">
        <p14:glitter pattern="hexago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зеленый </a:t>
            </a:r>
            <a:r>
              <a:rPr lang="ru-RU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свет</a:t>
            </a:r>
            <a:endParaRPr lang="ru-RU" sz="5400" dirty="0">
              <a:solidFill>
                <a:srgbClr val="00B050"/>
              </a:solidFill>
              <a:latin typeface="Cambri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456127"/>
            <a:ext cx="5040313" cy="5040312"/>
          </a:xfrm>
        </p:spPr>
      </p:pic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364038" y="1600200"/>
            <a:ext cx="4779962" cy="472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 за ним зеленый свет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Вспыхнет впереди.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Скажет он: «Препятствий нет,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Смело в путь иди!»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6" descr="4724b299125d23ce8ebc609554f3ede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4453">
            <a:off x="108408" y="106550"/>
            <a:ext cx="828005" cy="13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37r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34428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37r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2752" y="286828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Рисунок3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365103"/>
            <a:ext cx="2304256" cy="238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384879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Tm="5000">
        <p14:honeycomb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Картинка 116 из 1777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1209">
            <a:off x="236497" y="3209878"/>
            <a:ext cx="2921872" cy="2191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6" descr="4724b299125d23ce8ebc609554f3edeb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34453">
            <a:off x="109954" y="113802"/>
            <a:ext cx="869201" cy="141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37r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134428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37r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2752" y="286828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89110" y="69740"/>
            <a:ext cx="6651242" cy="200054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0"/>
                <a:solidFill>
                  <a:srgbClr val="2108B8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Чтоб тебе </a:t>
            </a:r>
            <a:r>
              <a:rPr lang="ru-RU" sz="2000" b="1" cap="all" dirty="0" smtClean="0">
                <a:ln w="0"/>
                <a:solidFill>
                  <a:srgbClr val="2108B8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помочь Путь </a:t>
            </a:r>
            <a:r>
              <a:rPr lang="ru-RU" sz="2000" b="1" cap="all" dirty="0">
                <a:ln w="0"/>
                <a:solidFill>
                  <a:srgbClr val="2108B8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пройти опасный.</a:t>
            </a:r>
          </a:p>
          <a:p>
            <a:pPr algn="ctr"/>
            <a:r>
              <a:rPr lang="ru-RU" sz="2000" b="1" cap="all" dirty="0">
                <a:ln w="0"/>
                <a:solidFill>
                  <a:srgbClr val="2108B8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Горим и </a:t>
            </a:r>
            <a:r>
              <a:rPr lang="ru-RU" sz="2000" b="1" cap="all" dirty="0" smtClean="0">
                <a:ln w="0"/>
                <a:solidFill>
                  <a:srgbClr val="2108B8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день и </a:t>
            </a:r>
            <a:r>
              <a:rPr lang="ru-RU" sz="2000" b="1" cap="all" dirty="0">
                <a:ln w="0"/>
                <a:solidFill>
                  <a:srgbClr val="2108B8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ночь,</a:t>
            </a:r>
          </a:p>
          <a:p>
            <a:pPr algn="ctr"/>
            <a:r>
              <a:rPr lang="ru-RU" sz="28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Зелёный,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 </a:t>
            </a:r>
            <a:endParaRPr lang="ru-RU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  <a:p>
            <a:pPr algn="ctr"/>
            <a:r>
              <a:rPr lang="ru-RU" sz="2800" b="1" cap="all" dirty="0" smtClean="0">
                <a:ln w="0"/>
                <a:solidFill>
                  <a:srgbClr val="FFCC0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жёлтый</a:t>
            </a:r>
            <a:r>
              <a:rPr lang="ru-RU" sz="2800" b="1" cap="all" dirty="0">
                <a:ln w="0"/>
                <a:solidFill>
                  <a:srgbClr val="FFCC0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, </a:t>
            </a:r>
            <a:endParaRPr lang="ru-RU" sz="2800" b="1" cap="all" dirty="0" smtClean="0">
              <a:ln w="0"/>
              <a:solidFill>
                <a:srgbClr val="FFCC00"/>
              </a:soli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  <a:p>
            <a:pPr algn="ctr"/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красный</a:t>
            </a:r>
            <a:r>
              <a:rPr lang="ru-RU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5847532"/>
            <a:ext cx="7270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СЧАСТЛИВОГО ПУТИ!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89" y="1844824"/>
            <a:ext cx="3048000" cy="416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G:\МОЛНИЯ\ШКОЛА\ПЕДАГОГ-ОРГАНИЗАТОР\Картинки\ПДД\i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731" y="1957470"/>
            <a:ext cx="4611496" cy="3864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Рисунок3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484119">
            <a:off x="2955296" y="4005063"/>
            <a:ext cx="1578903" cy="16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074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Tm="5000">
        <p14:vortex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533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243" y="2333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Картинка 3 из 93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4" y="1458912"/>
            <a:ext cx="9017226" cy="5066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6" descr="Рисунок3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5724" y="4437112"/>
            <a:ext cx="22050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45840" y="2570"/>
            <a:ext cx="6894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Если правила движенья</a:t>
            </a:r>
          </a:p>
          <a:p>
            <a:pPr algn="ctr"/>
            <a:r>
              <a:rPr lang="ru-RU" sz="2400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Ты не знаешь до сих пор,</a:t>
            </a:r>
          </a:p>
          <a:p>
            <a:pPr algn="ctr"/>
            <a:r>
              <a:rPr lang="ru-RU" sz="2400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Мы начать с тобой готовы</a:t>
            </a:r>
          </a:p>
          <a:p>
            <a:pPr algn="ctr"/>
            <a:r>
              <a:rPr lang="ru-RU" sz="2400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Очень нужный разговор!</a:t>
            </a:r>
          </a:p>
        </p:txBody>
      </p:sp>
    </p:spTree>
    <p:extLst>
      <p:ext uri="{BB962C8B-B14F-4D97-AF65-F5344CB8AC3E}">
        <p14:creationId xmlns="" xmlns:p14="http://schemas.microsoft.com/office/powerpoint/2010/main" val="22756259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Tm="5000">
        <p14:switch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533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243" y="2333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808971" y="-90828"/>
            <a:ext cx="49263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2108B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Дорожные </a:t>
            </a:r>
            <a:r>
              <a:rPr lang="ru-RU" sz="3600" b="1" dirty="0" smtClean="0">
                <a:ln w="11430"/>
                <a:solidFill>
                  <a:srgbClr val="2108B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знаки.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Вы должны их знать!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2" name="Picture 17" descr="7"/>
          <p:cNvPicPr>
            <a:picLocks noChangeAspect="1" noChangeArrowheads="1"/>
          </p:cNvPicPr>
          <p:nvPr/>
        </p:nvPicPr>
        <p:blipFill>
          <a:blip r:embed="rId4" cstate="print">
            <a:lum contrast="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115404"/>
            <a:ext cx="4326663" cy="1466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8" descr="8"/>
          <p:cNvPicPr>
            <a:picLocks noChangeAspect="1" noChangeArrowheads="1"/>
          </p:cNvPicPr>
          <p:nvPr/>
        </p:nvPicPr>
        <p:blipFill>
          <a:blip r:embed="rId5" cstate="print">
            <a:lum contrast="6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3520" y="2675044"/>
            <a:ext cx="4038600" cy="1368425"/>
          </a:xfrm>
          <a:prstGeom prst="rect">
            <a:avLst/>
          </a:prstGeom>
        </p:spPr>
      </p:pic>
      <p:pic>
        <p:nvPicPr>
          <p:cNvPr id="14" name="Picture 22" descr="Untitled-1 copy"/>
          <p:cNvPicPr>
            <a:picLocks noChangeAspect="1" noChangeArrowheads="1"/>
          </p:cNvPicPr>
          <p:nvPr/>
        </p:nvPicPr>
        <p:blipFill>
          <a:blip r:embed="rId6" cstate="print">
            <a:lum contrast="6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4" y="4616644"/>
            <a:ext cx="38163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Рисунок3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4902324"/>
            <a:ext cx="187535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239" y="1058105"/>
            <a:ext cx="31210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75044"/>
            <a:ext cx="4572000" cy="11449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kern="0" dirty="0">
                <a:solidFill>
                  <a:srgbClr val="008000"/>
                </a:solidFill>
                <a:latin typeface="Comic Sans MS" pitchFamily="66" charset="0"/>
              </a:rPr>
              <a:t>Запрещают знаки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kern="0" dirty="0">
                <a:solidFill>
                  <a:srgbClr val="008000"/>
                </a:solidFill>
                <a:latin typeface="Comic Sans MS" pitchFamily="66" charset="0"/>
              </a:rPr>
              <a:t>Разное движение: обгоны, поворот-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kern="0" dirty="0">
                <a:solidFill>
                  <a:srgbClr val="008000"/>
                </a:solidFill>
                <a:latin typeface="Comic Sans MS" pitchFamily="66" charset="0"/>
              </a:rPr>
              <a:t>И в красные кружочки 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kern="0" dirty="0">
                <a:solidFill>
                  <a:srgbClr val="008000"/>
                </a:solidFill>
                <a:latin typeface="Comic Sans MS" pitchFamily="66" charset="0"/>
              </a:rPr>
              <a:t>Обводит их народ.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29180" y="4365104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kern="0" dirty="0">
                <a:solidFill>
                  <a:srgbClr val="FF0066"/>
                </a:solidFill>
                <a:latin typeface="Comic Sans MS" pitchFamily="66" charset="0"/>
              </a:rPr>
              <a:t>А ещё есть знаки- добрые друзья: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kern="0" dirty="0">
                <a:solidFill>
                  <a:srgbClr val="FF0066"/>
                </a:solidFill>
                <a:latin typeface="Comic Sans MS" pitchFamily="66" charset="0"/>
              </a:rPr>
              <a:t>Укажут направления вашего движения,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kern="0" dirty="0">
                <a:solidFill>
                  <a:srgbClr val="FF0066"/>
                </a:solidFill>
                <a:latin typeface="Comic Sans MS" pitchFamily="66" charset="0"/>
              </a:rPr>
              <a:t>Где поесть, заправиться, поспать,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kern="0" dirty="0">
                <a:solidFill>
                  <a:srgbClr val="FF0066"/>
                </a:solidFill>
                <a:latin typeface="Comic Sans MS" pitchFamily="66" charset="0"/>
              </a:rPr>
              <a:t>И как в деревню к бабушке попасть.</a:t>
            </a:r>
          </a:p>
        </p:txBody>
      </p:sp>
    </p:spTree>
    <p:extLst>
      <p:ext uri="{BB962C8B-B14F-4D97-AF65-F5344CB8AC3E}">
        <p14:creationId xmlns="" xmlns:p14="http://schemas.microsoft.com/office/powerpoint/2010/main" val="3695167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Tm="5000">
        <p14:gallery dir="l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14951">
            <a:off x="440849" y="121991"/>
            <a:ext cx="1368276" cy="344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1" y="2333"/>
            <a:ext cx="2411878" cy="254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j03442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6" y="2333"/>
            <a:ext cx="8059521" cy="484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Рисунок3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5720" y="4149080"/>
            <a:ext cx="22050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412252" y="4836700"/>
            <a:ext cx="46399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Я </a:t>
            </a:r>
            <a:r>
              <a:rPr lang="ru-RU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хочу спросить про </a:t>
            </a:r>
            <a:r>
              <a:rPr lang="ru-RU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знак,</a:t>
            </a:r>
          </a:p>
          <a:p>
            <a:r>
              <a:rPr lang="ru-RU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Нарисован </a:t>
            </a:r>
            <a:r>
              <a:rPr lang="ru-RU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знак вот </a:t>
            </a:r>
            <a:r>
              <a:rPr lang="ru-RU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так:</a:t>
            </a:r>
          </a:p>
          <a:p>
            <a:r>
              <a:rPr lang="ru-RU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</a:t>
            </a:r>
            <a:r>
              <a:rPr lang="ru-RU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треугольнике ребята </a:t>
            </a:r>
          </a:p>
          <a:p>
            <a:r>
              <a:rPr lang="ru-RU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 </a:t>
            </a:r>
            <a:r>
              <a:rPr lang="ru-RU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всех ног бегут куда-то. </a:t>
            </a:r>
          </a:p>
          <a:p>
            <a:r>
              <a:rPr lang="ru-RU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Мой </a:t>
            </a:r>
            <a:r>
              <a:rPr lang="ru-RU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приятель говорит:</a:t>
            </a:r>
          </a:p>
          <a:p>
            <a:r>
              <a:rPr lang="ru-RU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 </a:t>
            </a:r>
            <a:r>
              <a:rPr lang="ru-RU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Детям путь сюда закрыт!»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42892" y="4725144"/>
            <a:ext cx="456727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«ДЕТИ»</a:t>
            </a:r>
            <a:endParaRPr lang="ru-RU" sz="8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48509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Tm="4000">
        <p14:glitter pattern="hexagon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8117">
            <a:off x="378913" y="115889"/>
            <a:ext cx="1368276" cy="344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2166" y="-171400"/>
            <a:ext cx="2411878" cy="254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5085184"/>
            <a:ext cx="64442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«ПЕШЕХОДНЫЙ ПЕРЕХОД»</a:t>
            </a:r>
            <a:endParaRPr lang="ru-RU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1443"/>
            <a:ext cx="4608512" cy="474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6" descr="Рисунок3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572000"/>
            <a:ext cx="22050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652211" y="2263676"/>
            <a:ext cx="24917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Этот знак такого рода:</a:t>
            </a:r>
          </a:p>
          <a:p>
            <a:pPr algn="ctr">
              <a:defRPr/>
            </a:pPr>
            <a:r>
              <a:rPr lang="ru-RU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Он на страже пешехода.</a:t>
            </a:r>
          </a:p>
          <a:p>
            <a:pPr algn="ctr">
              <a:defRPr/>
            </a:pPr>
            <a:r>
              <a:rPr lang="ru-RU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Переходим с другом вместе</a:t>
            </a:r>
          </a:p>
          <a:p>
            <a:pPr algn="ctr">
              <a:defRPr/>
            </a:pPr>
            <a:r>
              <a:rPr lang="ru-RU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Мы дорогу в этом месте.</a:t>
            </a:r>
          </a:p>
        </p:txBody>
      </p:sp>
    </p:spTree>
    <p:extLst>
      <p:ext uri="{BB962C8B-B14F-4D97-AF65-F5344CB8AC3E}">
        <p14:creationId xmlns="" xmlns:p14="http://schemas.microsoft.com/office/powerpoint/2010/main" val="880239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Tm="5000">
        <p:checker/>
      </p:transition>
    </mc:Choice>
    <mc:Fallback>
      <p:transition spd="slow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8117">
            <a:off x="281782" y="79951"/>
            <a:ext cx="1368276" cy="344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2166" y="-171400"/>
            <a:ext cx="2411878" cy="254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893" y="4745504"/>
            <a:ext cx="64442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«ДВИЖЕНИЕ НА ВЕЛОСИПЕДЕ ЗАПРЕЩЕНО»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" name="Picture 16" descr="Рисунок3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398496"/>
            <a:ext cx="22050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692166" y="2132856"/>
            <a:ext cx="24518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Ездят здесь одни машины,</a:t>
            </a:r>
          </a:p>
          <a:p>
            <a:pPr algn="ctr">
              <a:defRPr/>
            </a:pPr>
            <a:r>
              <a:rPr lang="ru-RU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Грозно их мелькают шины.</a:t>
            </a:r>
          </a:p>
          <a:p>
            <a:pPr algn="ctr">
              <a:defRPr/>
            </a:pPr>
            <a:r>
              <a:rPr lang="ru-RU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У тебя велосипед?</a:t>
            </a:r>
          </a:p>
          <a:p>
            <a:pPr algn="ctr">
              <a:defRPr/>
            </a:pPr>
            <a:r>
              <a:rPr lang="ru-RU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Значит – стоп! </a:t>
            </a:r>
          </a:p>
          <a:p>
            <a:pPr algn="ctr">
              <a:defRPr/>
            </a:pPr>
            <a:r>
              <a:rPr lang="ru-RU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Дороги нет!</a:t>
            </a:r>
          </a:p>
        </p:txBody>
      </p:sp>
      <p:pic>
        <p:nvPicPr>
          <p:cNvPr id="8" name="Picture 5" descr="j041128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1260" y="188640"/>
            <a:ext cx="504282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882902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Tm="5000">
        <p14:honeycomb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865153" y="0"/>
            <a:ext cx="7521575" cy="162877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ПОМНИ ПРАВИЛА ДОРОГ, 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БУДЕШЬ ЖИВ ТЫ И ЗДОРОВ!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5112567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4453">
            <a:off x="108408" y="106550"/>
            <a:ext cx="828005" cy="13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01600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Рисунок3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1819" y="4077072"/>
            <a:ext cx="1512168" cy="156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940152" y="1628800"/>
            <a:ext cx="309634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2108B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Детям знать положено 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2108B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правила дорожные!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2108B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Ты, дружок, доверься им: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2108B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Будешь цел и невредим!</a:t>
            </a:r>
            <a:endParaRPr lang="ru-RU" sz="3600" b="1" cap="none" spc="0" dirty="0">
              <a:ln w="11430"/>
              <a:solidFill>
                <a:srgbClr val="2108B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7462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5000">
        <p14:flip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4453">
            <a:off x="108408" y="106550"/>
            <a:ext cx="828005" cy="13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01600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Рисунок3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8048" y="4653135"/>
            <a:ext cx="2076319" cy="215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971600" y="0"/>
            <a:ext cx="7521575" cy="170080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Правило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Иди только </a:t>
            </a:r>
            <a:r>
              <a:rPr lang="ru-RU" sz="1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тротуару.</a:t>
            </a:r>
            <a:br>
              <a:rPr lang="ru-RU" sz="1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ХОДИТЬ И ОСТАНАВЛИВАТЬСЯ НА ТРОТУАРАХ БОЛЬШИМИ ГРУППАМИ НЕЛЬЗЯ, ТАК КАК ЭТО ЗАТРУДНЯЕТ ДВИЖЕНИЕ ПЕШЕХОДОВ.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537" y="1772816"/>
            <a:ext cx="3402959" cy="297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1"/>
            <a:ext cx="5544616" cy="49675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13840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Tm="5000">
        <p14:doors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4453">
            <a:off x="108408" y="106550"/>
            <a:ext cx="828005" cy="13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01600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971600" y="0"/>
            <a:ext cx="7521575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Правило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Переходить надо улицу в тех местах, где имеются дорожка перехода или указатели перехода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ambria" pitchFamily="18" charset="0"/>
            </a:endParaRPr>
          </a:p>
        </p:txBody>
      </p:sp>
      <p:pic>
        <p:nvPicPr>
          <p:cNvPr id="11" name="Рисунок 10" descr="1215_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488177"/>
            <a:ext cx="3600400" cy="2400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7504" y="3724081"/>
            <a:ext cx="3129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>
                  <a:solidFill>
                    <a:srgbClr val="CC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Посмотри сначала налево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" name="Рисунок 11" descr="1215_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707" y="4014625"/>
            <a:ext cx="3574544" cy="228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3577" y="6157750"/>
            <a:ext cx="3632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>
                  <a:solidFill>
                    <a:srgbClr val="CC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Чтоб </a:t>
            </a:r>
            <a:r>
              <a:rPr lang="ru-RU" sz="1600" b="1" dirty="0">
                <a:ln>
                  <a:solidFill>
                    <a:srgbClr val="CC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спокойно перейти, ещё налево посмотри и прислушайся</a:t>
            </a:r>
          </a:p>
        </p:txBody>
      </p:sp>
      <p:pic>
        <p:nvPicPr>
          <p:cNvPr id="13" name="Рисунок 12" descr="1215_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499973"/>
            <a:ext cx="4145824" cy="2388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173405" y="3748649"/>
            <a:ext cx="2743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rgbClr val="CC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Затем </a:t>
            </a:r>
            <a:r>
              <a:rPr lang="ru-RU" b="1" dirty="0">
                <a:ln>
                  <a:solidFill>
                    <a:srgbClr val="CC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смотри направо</a:t>
            </a:r>
          </a:p>
        </p:txBody>
      </p:sp>
      <p:pic>
        <p:nvPicPr>
          <p:cNvPr id="15" name="Рисунок 14" descr="1215_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5698" y="4061731"/>
            <a:ext cx="4240678" cy="228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655577" y="6288413"/>
            <a:ext cx="2692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rgbClr val="CC00FF"/>
                  </a:solidFill>
                </a:ln>
                <a:solidFill>
                  <a:srgbClr val="C00000"/>
                </a:solidFill>
                <a:latin typeface="Cambria" pitchFamily="18" charset="0"/>
              </a:rPr>
              <a:t>4. А </a:t>
            </a:r>
            <a:r>
              <a:rPr lang="ru-RU" b="1" dirty="0">
                <a:ln>
                  <a:solidFill>
                    <a:srgbClr val="CC00FF"/>
                  </a:solidFill>
                </a:ln>
                <a:solidFill>
                  <a:srgbClr val="C00000"/>
                </a:solidFill>
                <a:latin typeface="Cambria" pitchFamily="18" charset="0"/>
              </a:rPr>
              <a:t>сейчас вперёд иди</a:t>
            </a:r>
          </a:p>
        </p:txBody>
      </p:sp>
      <p:pic>
        <p:nvPicPr>
          <p:cNvPr id="7" name="Picture 16" descr="Рисунок3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43764" y="4977009"/>
            <a:ext cx="1798487" cy="186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61640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Tm="5000">
        <p14:glitter dir="u" pattern="hexago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</TotalTime>
  <Words>425</Words>
  <Application>Microsoft Office PowerPoint</Application>
  <PresentationFormat>Экран (4:3)</PresentationFormat>
  <Paragraphs>92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ВЕсёлЫе п р а в и л а дорожного движения</vt:lpstr>
      <vt:lpstr>Слайд 2</vt:lpstr>
      <vt:lpstr>Слайд 3</vt:lpstr>
      <vt:lpstr>Слайд 4</vt:lpstr>
      <vt:lpstr>Слайд 5</vt:lpstr>
      <vt:lpstr>Слайд 6</vt:lpstr>
      <vt:lpstr>ПОМНИ ПРАВИЛА ДОРОГ,  БУДЕШЬ ЖИВ ТЫ И ЗДОРОВ!</vt:lpstr>
      <vt:lpstr>Правило 1  Иди только по тротуару.  ХОДИТЬ И ОСТАНАВЛИВАТЬСЯ НА ТРОТУАРАХ БОЛЬШИМИ ГРУППАМИ НЕЛЬЗЯ, ТАК КАК ЭТО ЗАТРУДНЯЕТ ДВИЖЕНИЕ ПЕШЕХОДОВ.</vt:lpstr>
      <vt:lpstr>Правило 2  Переходить надо улицу в тех местах, где имеются дорожка перехода или указатели перехода</vt:lpstr>
      <vt:lpstr>Правило 3  </vt:lpstr>
      <vt:lpstr>Правило 4  ИГРАТЬ НА ТРОТУАРЕ ИЛИ ПРОЕЗЖЕЙ ЧАСТИ УЛИЦЫ неЛЬЗЯ! Это может закончиться несчастьем!</vt:lpstr>
      <vt:lpstr>Правило 5 Перебегать улицу перед приближающемся транспортом з а п р е щ а е т с я! </vt:lpstr>
      <vt:lpstr>Правило 6 Входить и выходить из трамвая, троллейбуса или автобуса надо только на остановке. Обходить остановившийся трамвай надо спереди, а автобус и троллейбус- сзади.</vt:lpstr>
      <vt:lpstr>Правило 7 Цепляться за машины и трамваи  з а п р е щ а е т с я!</vt:lpstr>
      <vt:lpstr>С  в  е  т  о  ф  о  р</vt:lpstr>
      <vt:lpstr>     Красный свет</vt:lpstr>
      <vt:lpstr>желтый свет</vt:lpstr>
      <vt:lpstr>зеленый свет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ПОМНИ ПРАВИЛА ДОРОГ, БУДЕШЬ ЖИВ ТЫ И ЗДОРОВ!</dc:title>
  <dc:creator>ХОЛОДОВИЧ Татьяна Борисовна</dc:creator>
  <cp:lastModifiedBy>МОУ СОШ 92</cp:lastModifiedBy>
  <cp:revision>51</cp:revision>
  <dcterms:created xsi:type="dcterms:W3CDTF">2012-09-13T03:21:52Z</dcterms:created>
  <dcterms:modified xsi:type="dcterms:W3CDTF">2018-06-14T08:40:44Z</dcterms:modified>
</cp:coreProperties>
</file>