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3384" y="-13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4E8DB6-C64C-435E-96DD-D69DFDF2AF56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33B5A8-250D-47C6-A59C-7919237BEC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E5E8A9-1AEE-47CE-ACF9-6DD6442397C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97A4E-222C-4E34-90D2-76BC084F7B43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7EC62-4B62-45BD-B781-3B671FF9B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97A4E-222C-4E34-90D2-76BC084F7B43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7EC62-4B62-45BD-B781-3B671FF9B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97A4E-222C-4E34-90D2-76BC084F7B43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7EC62-4B62-45BD-B781-3B671FF9B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97A4E-222C-4E34-90D2-76BC084F7B43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7EC62-4B62-45BD-B781-3B671FF9B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97A4E-222C-4E34-90D2-76BC084F7B43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7EC62-4B62-45BD-B781-3B671FF9B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97A4E-222C-4E34-90D2-76BC084F7B43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7EC62-4B62-45BD-B781-3B671FF9B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97A4E-222C-4E34-90D2-76BC084F7B43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7EC62-4B62-45BD-B781-3B671FF9B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97A4E-222C-4E34-90D2-76BC084F7B43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7EC62-4B62-45BD-B781-3B671FF9B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97A4E-222C-4E34-90D2-76BC084F7B43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7EC62-4B62-45BD-B781-3B671FF9B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97A4E-222C-4E34-90D2-76BC084F7B43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7EC62-4B62-45BD-B781-3B671FF9B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97A4E-222C-4E34-90D2-76BC084F7B43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47EC62-4B62-45BD-B781-3B671FF9B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197A4E-222C-4E34-90D2-76BC084F7B43}" type="datetimeFigureOut">
              <a:rPr lang="ru-RU" smtClean="0"/>
              <a:pPr/>
              <a:t>23.06.2014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47EC62-4B62-45BD-B781-3B671FF9B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5.jpeg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7" descr="C:\Users\Алена\Desktop\01 (1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 descr="C:\Users\Алена\Desktop\0001933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75" y="357188"/>
            <a:ext cx="3500438" cy="524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 descr="C:\Users\Алена\Desktop\0002013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285875" y="3641725"/>
            <a:ext cx="3195638" cy="321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1" descr="C:\Users\Алена\Desktop\00020392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857875" y="357188"/>
            <a:ext cx="3286125" cy="325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2" descr="C:\Users\Алена\Desktop\00020187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714750" y="0"/>
            <a:ext cx="2000250" cy="299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755576" y="0"/>
            <a:ext cx="2342308" cy="163121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10000" b="1" spc="50" dirty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</a:t>
            </a:r>
          </a:p>
        </p:txBody>
      </p:sp>
      <p:pic>
        <p:nvPicPr>
          <p:cNvPr id="2061" name="Picture 13" descr="C:\Users\Алена\Desktop\00020192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614863" y="3643313"/>
            <a:ext cx="4529137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1403648" y="2780928"/>
            <a:ext cx="6980629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defRPr/>
            </a:pPr>
            <a:r>
              <a:rPr lang="ru-RU" sz="5400" b="1" cap="all" dirty="0">
                <a:ln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ЗА </a:t>
            </a:r>
            <a:r>
              <a:rPr lang="ru-RU" sz="5400" b="1" cap="all" dirty="0" smtClean="0">
                <a:ln/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ЗДОРОВЫЙ  ОБРАЗ</a:t>
            </a:r>
            <a:endParaRPr lang="ru-RU" sz="5400" b="1" cap="all" dirty="0">
              <a:ln/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63888" y="5288340"/>
            <a:ext cx="4185761" cy="156966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9600" b="1" cap="all" dirty="0">
                <a:ln/>
                <a:solidFill>
                  <a:srgbClr val="077F15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205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70" decel="100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70" decel="100000"/>
                                        <p:tgtEl>
                                          <p:spTgt spid="205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0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70" decel="100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70" decel="100000"/>
                                        <p:tgtEl>
                                          <p:spTgt spid="205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9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770" decel="100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770" decel="100000"/>
                                        <p:tgtEl>
                                          <p:spTgt spid="206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4" dur="77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8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70" decel="100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770" decel="100000"/>
                                        <p:tgtEl>
                                          <p:spTgt spid="206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3" dur="77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5" dur="77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7" descr="p4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071563"/>
            <a:ext cx="9144000" cy="4714875"/>
          </a:xfrm>
          <a:prstGeom prst="rect">
            <a:avLst/>
          </a:prstGeom>
          <a:noFill/>
          <a:ln w="31750">
            <a:solidFill>
              <a:srgbClr val="C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3" descr="печень здорового человека и человека, употребляющего алкоголь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28688" y="428625"/>
            <a:ext cx="3214687" cy="397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Box 4"/>
          <p:cNvSpPr txBox="1">
            <a:spLocks noChangeArrowheads="1"/>
          </p:cNvSpPr>
          <p:nvPr/>
        </p:nvSpPr>
        <p:spPr bwMode="auto">
          <a:xfrm>
            <a:off x="571472" y="5286388"/>
            <a:ext cx="80724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spc="50" dirty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Скажи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  </a:t>
            </a:r>
            <a:r>
              <a:rPr lang="ru-RU" sz="6000" b="1" u="sng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«НЕТ!»</a:t>
            </a:r>
            <a:r>
              <a:rPr lang="ru-RU" sz="6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 </a:t>
            </a:r>
            <a:r>
              <a:rPr lang="ru-RU" sz="4000" b="1" spc="50" dirty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Arial" charset="0"/>
              </a:rPr>
              <a:t>– алкоголю</a:t>
            </a:r>
          </a:p>
        </p:txBody>
      </p:sp>
      <p:sp>
        <p:nvSpPr>
          <p:cNvPr id="7172" name="TextBox 6"/>
          <p:cNvSpPr txBox="1">
            <a:spLocks noChangeArrowheads="1"/>
          </p:cNvSpPr>
          <p:nvPr/>
        </p:nvSpPr>
        <p:spPr bwMode="auto">
          <a:xfrm>
            <a:off x="4214810" y="928670"/>
            <a:ext cx="421484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charset="0"/>
              </a:rPr>
              <a:t>Печень здорового</a:t>
            </a:r>
          </a:p>
          <a:p>
            <a:pPr algn="ctr">
              <a:defRPr/>
            </a:pP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charset="0"/>
              </a:rPr>
              <a:t> и </a:t>
            </a:r>
          </a:p>
          <a:p>
            <a:pPr algn="ctr">
              <a:defRPr/>
            </a:pP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charset="0"/>
              </a:rPr>
              <a:t>пьющего человека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2000250" y="357188"/>
            <a:ext cx="52578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>
                <a:ln w="12700">
                  <a:solidFill>
                    <a:srgbClr val="3333CC"/>
                  </a:solidFill>
                  <a:miter lim="800000"/>
                  <a:headEnd/>
                  <a:tailEnd/>
                </a:ln>
                <a:solidFill>
                  <a:srgbClr val="10253F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НАРКОМАНИИ</a:t>
            </a:r>
          </a:p>
        </p:txBody>
      </p:sp>
      <p:pic>
        <p:nvPicPr>
          <p:cNvPr id="2053" name="Picture 5" descr="U06_0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43500" y="3000375"/>
            <a:ext cx="3730625" cy="3590925"/>
          </a:xfrm>
          <a:prstGeom prst="rect">
            <a:avLst/>
          </a:prstGeom>
          <a:noFill/>
          <a:effectLst>
            <a:outerShdw dist="226117" dir="7689434" algn="ctr" rotWithShape="0">
              <a:srgbClr val="666699"/>
            </a:outerShdw>
          </a:effectLst>
        </p:spPr>
      </p:pic>
      <p:sp>
        <p:nvSpPr>
          <p:cNvPr id="2051" name="WordArt 3"/>
          <p:cNvSpPr>
            <a:spLocks noChangeArrowheads="1" noChangeShapeType="1" noTextEdit="1"/>
          </p:cNvSpPr>
          <p:nvPr/>
        </p:nvSpPr>
        <p:spPr bwMode="auto">
          <a:xfrm>
            <a:off x="357188" y="1500188"/>
            <a:ext cx="4953000" cy="3505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b="1" kern="10">
                <a:ln w="12700">
                  <a:solidFill>
                    <a:srgbClr val="3333CC"/>
                  </a:solidFill>
                  <a:miter lim="800000"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НЕТ!</a:t>
            </a:r>
          </a:p>
        </p:txBody>
      </p: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1547813" y="6400800"/>
            <a:ext cx="1841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45791" dir="2021404" algn="ctr" rotWithShape="0">
              <a:srgbClr val="9999FF"/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205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205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2" descr="179269_3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88" y="285750"/>
            <a:ext cx="4500562" cy="3055938"/>
          </a:xfrm>
          <a:prstGeom prst="rect">
            <a:avLst/>
          </a:prstGeom>
          <a:noFill/>
          <a:ln w="3175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5363" name="Рисунок 3" descr="1971mad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43500" y="642938"/>
            <a:ext cx="3697288" cy="5413375"/>
          </a:xfrm>
          <a:prstGeom prst="rect">
            <a:avLst/>
          </a:prstGeom>
          <a:noFill/>
          <a:ln w="3175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8197" name="TextBox 4"/>
          <p:cNvSpPr txBox="1">
            <a:spLocks noChangeArrowheads="1"/>
          </p:cNvSpPr>
          <p:nvPr/>
        </p:nvSpPr>
        <p:spPr bwMode="auto">
          <a:xfrm>
            <a:off x="0" y="3571876"/>
            <a:ext cx="507209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dirty="0">
                <a:ln w="11430"/>
                <a:solidFill>
                  <a:schemeClr val="bg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charset="0"/>
              </a:rPr>
              <a:t>У 20% детей наркоманов – «слабоумие» и физическое уродство – это </a:t>
            </a:r>
            <a:r>
              <a:rPr lang="ru-RU" sz="3200" b="1" u="sng" dirty="0">
                <a:ln w="11430"/>
                <a:solidFill>
                  <a:schemeClr val="bg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charset="0"/>
              </a:rPr>
              <a:t>каждый четвертый</a:t>
            </a:r>
            <a:r>
              <a:rPr lang="ru-RU" sz="3200" b="1" dirty="0">
                <a:ln w="11430"/>
                <a:solidFill>
                  <a:schemeClr val="bg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charset="0"/>
              </a:rPr>
              <a:t> ребенок!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29256" y="214290"/>
            <a:ext cx="2707773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285750" y="214313"/>
          <a:ext cx="4313238" cy="3048000"/>
        </p:xfrm>
        <a:graphic>
          <a:graphicData uri="http://schemas.openxmlformats.org/presentationml/2006/ole">
            <p:oleObj spid="_x0000_s1026" name="Photo Editor Photo" r:id="rId4" imgW="4761905" imgH="3228571" progId="">
              <p:embed/>
            </p:oleObj>
          </a:graphicData>
        </a:graphic>
      </p:graphicFrame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14375" y="4000500"/>
            <a:ext cx="2651125" cy="2286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296484" dir="2804142" algn="ctr" rotWithShape="0">
              <a:srgbClr val="666699"/>
            </a:outerShdw>
          </a:effectLst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3714750" y="3643313"/>
            <a:ext cx="5214938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cs typeface="Arial" charset="0"/>
              </a:rPr>
              <a:t>200 тысяч </a:t>
            </a:r>
            <a:r>
              <a:rPr lang="ru-RU" sz="2800" b="1">
                <a:cs typeface="Arial" charset="0"/>
              </a:rPr>
              <a:t>человек  больны </a:t>
            </a:r>
            <a:r>
              <a:rPr lang="ru-RU" sz="3600" b="1">
                <a:cs typeface="Arial" charset="0"/>
              </a:rPr>
              <a:t>СПИДом</a:t>
            </a:r>
            <a:r>
              <a:rPr lang="ru-RU" sz="2800" b="1">
                <a:cs typeface="Arial" charset="0"/>
              </a:rPr>
              <a:t>, </a:t>
            </a:r>
          </a:p>
          <a:p>
            <a:pPr algn="ctr"/>
            <a:r>
              <a:rPr lang="ru-RU" sz="2800" b="1">
                <a:cs typeface="Arial" charset="0"/>
              </a:rPr>
              <a:t>из них </a:t>
            </a:r>
          </a:p>
          <a:p>
            <a:pPr algn="ctr"/>
            <a:r>
              <a:rPr lang="ru-RU" sz="3200" b="1">
                <a:cs typeface="Arial" charset="0"/>
              </a:rPr>
              <a:t>молодежь от </a:t>
            </a:r>
            <a:r>
              <a:rPr lang="ru-RU" sz="3200" b="1" u="sng">
                <a:cs typeface="Arial" charset="0"/>
              </a:rPr>
              <a:t>15 – 20 лет  </a:t>
            </a:r>
            <a:r>
              <a:rPr lang="ru-RU" sz="2800" b="1">
                <a:cs typeface="Arial" charset="0"/>
              </a:rPr>
              <a:t>составляет </a:t>
            </a:r>
            <a:r>
              <a:rPr lang="ru-RU" sz="3600" b="1" u="sng">
                <a:cs typeface="Arial" charset="0"/>
              </a:rPr>
              <a:t>72%!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2" descr="29657043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1538" y="0"/>
            <a:ext cx="706894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19" name="TextBox 3"/>
          <p:cNvSpPr txBox="1">
            <a:spLocks noChangeArrowheads="1"/>
          </p:cNvSpPr>
          <p:nvPr/>
        </p:nvSpPr>
        <p:spPr bwMode="auto">
          <a:xfrm>
            <a:off x="285688" y="357166"/>
            <a:ext cx="885831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charset="0"/>
              </a:rPr>
              <a:t>Не приближайся к пропасти!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5643578"/>
            <a:ext cx="9144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Скажи </a:t>
            </a:r>
            <a:r>
              <a:rPr lang="ru-RU" sz="6000" b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«НЕТ!»</a:t>
            </a:r>
            <a:r>
              <a:rPr lang="ru-RU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cs typeface="Arial" charset="0"/>
              </a:rPr>
              <a:t>- наркотикам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921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5" presetClass="entr" presetSubtype="0" fill="hold" nodeType="afterEffect">
                                  <p:stCondLst>
                                    <p:cond delay="1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Алена\Desktop\0004558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14414" y="3857628"/>
            <a:ext cx="4148840" cy="23138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1" name="Picture 3" descr="C:\Users\Алена\Desktop\0004559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85018" y="285728"/>
            <a:ext cx="1958982" cy="2948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4" name="Picture 6" descr="C:\Users\Алена\Desktop\0004498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3438" y="3734990"/>
            <a:ext cx="2071702" cy="3123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5" name="Picture 7" descr="C:\Users\Алена\Desktop\00033530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4039703"/>
            <a:ext cx="2428860" cy="2818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6" name="Picture 8" descr="C:\Users\Алена\Desktop\00019422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714744" y="571480"/>
            <a:ext cx="3399611" cy="2274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7" name="Picture 9" descr="C:\Users\Алена\Desktop\00046701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143108" y="500042"/>
            <a:ext cx="1571636" cy="2365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8" name="Picture 10" descr="C:\Users\Алена\Desktop\00033503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541801" y="4286256"/>
            <a:ext cx="2602199" cy="257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9" name="Picture 11" descr="C:\Users\Алена\Desktop\00019415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142844" y="428604"/>
            <a:ext cx="2038549" cy="3046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2" name="Picture 4" descr="C:\Users\Алена\Desktop\00045595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1000100" y="2214554"/>
            <a:ext cx="1571636" cy="2392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3" name="Picture 5" descr="C:\Users\Алена\Desktop\00045579.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5857884" y="2571744"/>
            <a:ext cx="2881331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2928926" y="2571744"/>
            <a:ext cx="2428892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9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МЫ</a:t>
            </a:r>
            <a:r>
              <a:rPr lang="ru-RU" sz="9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" y="0"/>
            <a:ext cx="9144000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defRPr/>
            </a:pPr>
            <a:r>
              <a:rPr lang="ru-RU" sz="6000" b="1" cap="all" dirty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ЗА ЗДОРОВЫЙ ОБРАЗ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43108" y="5750004"/>
            <a:ext cx="3307316" cy="110799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>
              <a:defRPr/>
            </a:pPr>
            <a:r>
              <a:rPr lang="ru-RU" sz="6600" b="1" cap="all" dirty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765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2765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2765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70" decel="100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770" decel="100000"/>
                                        <p:tgtEl>
                                          <p:spTgt spid="2765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70" decel="1000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770" decel="100000"/>
                                        <p:tgtEl>
                                          <p:spTgt spid="2765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0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70" decel="100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770" decel="100000"/>
                                        <p:tgtEl>
                                          <p:spTgt spid="276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5" dur="77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7" dur="77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9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70" decel="100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770" decel="100000"/>
                                        <p:tgtEl>
                                          <p:spTgt spid="2765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4" dur="77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6" dur="77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8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770" decel="100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770" decel="100000"/>
                                        <p:tgtEl>
                                          <p:spTgt spid="2765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3" dur="77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5" dur="77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7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70" decel="100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770" decel="100000"/>
                                        <p:tgtEl>
                                          <p:spTgt spid="2765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2" dur="77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4" dur="77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6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770" decel="100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770" decel="100000"/>
                                        <p:tgtEl>
                                          <p:spTgt spid="2765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1" dur="77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3" dur="77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000"/>
                            </p:stCondLst>
                            <p:childTnLst>
                              <p:par>
                                <p:cTn id="10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15" descr="mp39.gi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18"/>
          <p:cNvSpPr txBox="1">
            <a:spLocks noChangeArrowheads="1"/>
          </p:cNvSpPr>
          <p:nvPr/>
        </p:nvSpPr>
        <p:spPr bwMode="auto">
          <a:xfrm>
            <a:off x="428625" y="2143125"/>
            <a:ext cx="8501063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FF0000"/>
                </a:solidFill>
                <a:cs typeface="Arial" charset="0"/>
              </a:rPr>
              <a:t>Давайте жить!</a:t>
            </a:r>
          </a:p>
          <a:p>
            <a:pPr algn="ctr"/>
            <a:r>
              <a:rPr lang="ru-RU" sz="4400" b="1">
                <a:solidFill>
                  <a:srgbClr val="FF0000"/>
                </a:solidFill>
                <a:cs typeface="Arial" charset="0"/>
              </a:rPr>
              <a:t> Давайте жизнью  дорожить!</a:t>
            </a:r>
          </a:p>
        </p:txBody>
      </p:sp>
      <p:pic>
        <p:nvPicPr>
          <p:cNvPr id="18436" name="Рисунок 19" descr="8.gif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4714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Рисунок 20" descr="8.gif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5" y="0"/>
            <a:ext cx="4429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454150"/>
            <a:ext cx="4108450" cy="540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WordArt 6"/>
          <p:cNvSpPr>
            <a:spLocks noChangeArrowheads="1" noChangeShapeType="1" noTextEdit="1"/>
          </p:cNvSpPr>
          <p:nvPr/>
        </p:nvSpPr>
        <p:spPr bwMode="auto">
          <a:xfrm>
            <a:off x="2889250" y="260350"/>
            <a:ext cx="5715000" cy="175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9900"/>
                  </a:solidFill>
                  <a:round/>
                  <a:headEnd/>
                  <a:tailEnd/>
                </a:ln>
                <a:solidFill>
                  <a:srgbClr val="009900"/>
                </a:solidFill>
                <a:latin typeface="Arial"/>
                <a:cs typeface="Arial"/>
              </a:rPr>
              <a:t>Скажем сигарете:</a:t>
            </a:r>
          </a:p>
        </p:txBody>
      </p:sp>
      <p:sp>
        <p:nvSpPr>
          <p:cNvPr id="3076" name="WordArt 7"/>
          <p:cNvSpPr>
            <a:spLocks noChangeArrowheads="1" noChangeShapeType="1" noTextEdit="1"/>
          </p:cNvSpPr>
          <p:nvPr/>
        </p:nvSpPr>
        <p:spPr bwMode="auto">
          <a:xfrm>
            <a:off x="3492500" y="2276475"/>
            <a:ext cx="5364163" cy="2809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"</a:t>
            </a:r>
            <a:r>
              <a:rPr lang="ru-RU" sz="3600" b="1" kern="10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НЕТ</a:t>
            </a:r>
            <a:r>
              <a:rPr lang="ru-RU" sz="3600" b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</a:rPr>
              <a:t>!"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70" decel="100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70" decel="100000"/>
                                        <p:tgtEl>
                                          <p:spTgt spid="307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11"/>
          <p:cNvSpPr>
            <a:spLocks noChangeArrowheads="1"/>
          </p:cNvSpPr>
          <p:nvPr/>
        </p:nvSpPr>
        <p:spPr bwMode="auto">
          <a:xfrm>
            <a:off x="2843213" y="2708275"/>
            <a:ext cx="3600450" cy="3789363"/>
          </a:xfrm>
          <a:prstGeom prst="cube">
            <a:avLst>
              <a:gd name="adj" fmla="val 25000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3708400" cy="72453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Кроха – сын пришёл к отцу </a:t>
            </a:r>
          </a:p>
          <a:p>
            <a:pPr eaLnBrk="1" hangingPunct="1"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И спросила кроха :</a:t>
            </a:r>
          </a:p>
          <a:p>
            <a:pPr eaLnBrk="1" hangingPunct="1"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« Если я курить начну-</a:t>
            </a:r>
          </a:p>
          <a:p>
            <a:pPr eaLnBrk="1" hangingPunct="1"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Это очень плохо ?»</a:t>
            </a:r>
          </a:p>
          <a:p>
            <a:pPr eaLnBrk="1" hangingPunct="1"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Видимо врасплох застал</a:t>
            </a:r>
          </a:p>
          <a:p>
            <a:pPr eaLnBrk="1" hangingPunct="1"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Сын отца вопросом</a:t>
            </a:r>
          </a:p>
          <a:p>
            <a:pPr eaLnBrk="1" hangingPunct="1"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Папа быстро с кресла встал,</a:t>
            </a:r>
          </a:p>
          <a:p>
            <a:pPr eaLnBrk="1" hangingPunct="1"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Бросил папиросу.</a:t>
            </a:r>
          </a:p>
          <a:p>
            <a:pPr eaLnBrk="1" hangingPunct="1"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И сказал отец тогда,</a:t>
            </a:r>
          </a:p>
          <a:p>
            <a:pPr eaLnBrk="1" hangingPunct="1"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Глядя сыну в очи:</a:t>
            </a:r>
          </a:p>
          <a:p>
            <a:pPr eaLnBrk="1" hangingPunct="1"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«Да, сынок, курить табак,</a:t>
            </a:r>
          </a:p>
          <a:p>
            <a:pPr eaLnBrk="1" hangingPunct="1"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Это плохо очень.»</a:t>
            </a:r>
          </a:p>
          <a:p>
            <a:pPr eaLnBrk="1" hangingPunct="1"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Сын, услышав сей ответ,</a:t>
            </a:r>
          </a:p>
          <a:p>
            <a:pPr eaLnBrk="1" hangingPunct="1"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Снова вопрошает:</a:t>
            </a:r>
          </a:p>
          <a:p>
            <a:pPr eaLnBrk="1" hangingPunct="1"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«Ты ведь куришь много лет</a:t>
            </a:r>
          </a:p>
          <a:p>
            <a:pPr eaLnBrk="1" hangingPunct="1"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И не умираешь?» </a:t>
            </a:r>
          </a:p>
          <a:p>
            <a:pPr eaLnBrk="1" hangingPunct="1"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Закурил я с юных лет,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Чтоб казаться взрослым,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Ну, а стал от сигарет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Меньше нормы ростом.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Я уже не побегу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За тобой в припрыжку,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Бегать быстро не могу,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Мучает одышка.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Сердце, лёгкие больны,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В этом нет сомненья.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Я здоровьем заплатил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sz="1200" dirty="0" smtClean="0">
                <a:latin typeface="Arial Black" pitchFamily="34" charset="0"/>
              </a:rPr>
              <a:t>За своё куренье.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  <a:buFontTx/>
              <a:buNone/>
            </a:pPr>
            <a:endParaRPr lang="ru-RU" sz="12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900" dirty="0" smtClean="0"/>
          </a:p>
          <a:p>
            <a:pPr eaLnBrk="1" hangingPunct="1">
              <a:lnSpc>
                <a:spcPct val="80000"/>
              </a:lnSpc>
            </a:pPr>
            <a:endParaRPr lang="ru-RU" sz="9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9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900" dirty="0" smtClean="0"/>
          </a:p>
          <a:p>
            <a:pPr eaLnBrk="1" hangingPunct="1">
              <a:lnSpc>
                <a:spcPct val="80000"/>
              </a:lnSpc>
            </a:pPr>
            <a:endParaRPr lang="ru-RU" sz="900" dirty="0" smtClean="0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932363" y="1773238"/>
            <a:ext cx="3671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101" name="WordArt 6"/>
          <p:cNvSpPr>
            <a:spLocks noChangeArrowheads="1" noChangeShapeType="1" noTextEdit="1"/>
          </p:cNvSpPr>
          <p:nvPr/>
        </p:nvSpPr>
        <p:spPr bwMode="auto">
          <a:xfrm>
            <a:off x="2714625" y="285750"/>
            <a:ext cx="3744913" cy="23034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>
              <a:defRPr/>
            </a:pPr>
            <a:r>
              <a:rPr lang="ru-RU" sz="3200" b="1" i="1" kern="1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 </a:t>
            </a:r>
          </a:p>
        </p:txBody>
      </p:sp>
      <p:sp>
        <p:nvSpPr>
          <p:cNvPr id="5126" name="Text Box 7"/>
          <p:cNvSpPr txBox="1">
            <a:spLocks noChangeArrowheads="1"/>
          </p:cNvSpPr>
          <p:nvPr/>
        </p:nvSpPr>
        <p:spPr bwMode="auto">
          <a:xfrm>
            <a:off x="6643688" y="52388"/>
            <a:ext cx="2714625" cy="696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Никотин- опасный яд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Сердце поражает,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А смола от сигарет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В бронхах оседает,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Я бросал курить раз 5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Может быть и боле,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Да беда, курю опять-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Не хватает воли.»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«Ты мой папа , я- твой сын,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Справимся с бедою.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Ты бросал курить один,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А теперь нас двое.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Я и мама не хотим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Мы курить пассивно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К нам ведь тоже никотин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Попадает с дымом.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семейный наш бюджет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Станет побогаче.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Купим мне велосипед,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Чтоб гонял на даче.»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«Ну и кроха! Вот так сын-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Хитрован ужасный.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Все проблемы враз решил,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Ладно. Я согласный.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Но условия скорей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Тоже выдвигаю -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Ты и пробовать не смей.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ru-RU" sz="1200">
                <a:latin typeface="Arial Black" pitchFamily="34" charset="0"/>
              </a:rPr>
              <a:t>А я курить бросаю.»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endParaRPr lang="ru-RU" sz="1200"/>
          </a:p>
        </p:txBody>
      </p:sp>
      <p:pic>
        <p:nvPicPr>
          <p:cNvPr id="5127" name="Picture 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500" y="3644900"/>
            <a:ext cx="263525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8" name="Line 9"/>
          <p:cNvSpPr>
            <a:spLocks noChangeShapeType="1"/>
          </p:cNvSpPr>
          <p:nvPr/>
        </p:nvSpPr>
        <p:spPr bwMode="auto">
          <a:xfrm>
            <a:off x="2643188" y="0"/>
            <a:ext cx="0" cy="6858000"/>
          </a:xfrm>
          <a:prstGeom prst="line">
            <a:avLst/>
          </a:prstGeom>
          <a:noFill/>
          <a:ln w="76200" cmpd="tri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9" name="Line 10"/>
          <p:cNvSpPr>
            <a:spLocks noChangeShapeType="1"/>
          </p:cNvSpPr>
          <p:nvPr/>
        </p:nvSpPr>
        <p:spPr bwMode="auto">
          <a:xfrm>
            <a:off x="6572250" y="0"/>
            <a:ext cx="0" cy="6858000"/>
          </a:xfrm>
          <a:prstGeom prst="line">
            <a:avLst/>
          </a:prstGeom>
          <a:noFill/>
          <a:ln w="76200" cmpd="tri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643174" y="142852"/>
            <a:ext cx="3857652" cy="255454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2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что такое хорошо</a:t>
            </a:r>
          </a:p>
          <a:p>
            <a:pPr algn="ctr">
              <a:defRPr/>
            </a:pPr>
            <a:r>
              <a:rPr lang="ru-RU" sz="32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и</a:t>
            </a:r>
          </a:p>
          <a:p>
            <a:pPr algn="ctr">
              <a:defRPr/>
            </a:pPr>
            <a:r>
              <a:rPr lang="ru-RU" sz="32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что такое плохо?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10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 cstate="email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Алена\Desktop\0003430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80138" y="4214813"/>
            <a:ext cx="2963862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295400"/>
          </a:xfrm>
        </p:spPr>
        <p:txBody>
          <a:bodyPr/>
          <a:lstStyle/>
          <a:p>
            <a:pPr eaLnBrk="1" hangingPunct="1"/>
            <a:r>
              <a:rPr lang="ru-RU" smtClean="0"/>
              <a:t>  </a:t>
            </a:r>
          </a:p>
        </p:txBody>
      </p:sp>
      <p:sp>
        <p:nvSpPr>
          <p:cNvPr id="2048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295400"/>
            <a:ext cx="8534400" cy="2705100"/>
          </a:xfrm>
        </p:spPr>
        <p:txBody>
          <a:bodyPr>
            <a:normAutofit lnSpcReduction="10000"/>
          </a:bodyPr>
          <a:lstStyle/>
          <a:p>
            <a:pPr marL="363538" indent="-363538" algn="l" eaLnBrk="1" hangingPunct="1">
              <a:lnSpc>
                <a:spcPct val="120000"/>
              </a:lnSpc>
              <a:buClr>
                <a:srgbClr val="FF0000"/>
              </a:buClr>
              <a:buSzPct val="135000"/>
              <a:buFont typeface="Wingdings" pitchFamily="2" charset="2"/>
              <a:buChar char="G"/>
              <a:defRPr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Из каждых </a:t>
            </a:r>
            <a:r>
              <a:rPr lang="ru-RU" sz="2800" dirty="0" smtClean="0">
                <a:solidFill>
                  <a:srgbClr val="FF0000"/>
                </a:solidFill>
              </a:rPr>
              <a:t>100 человек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, умерших от рака, </a:t>
            </a:r>
            <a:r>
              <a:rPr lang="ru-RU" sz="2800" dirty="0" smtClean="0">
                <a:solidFill>
                  <a:srgbClr val="FF0000"/>
                </a:solidFill>
              </a:rPr>
              <a:t>90 курили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 marL="363538" indent="-363538" algn="l" eaLnBrk="1" hangingPunct="1">
              <a:lnSpc>
                <a:spcPct val="120000"/>
              </a:lnSpc>
              <a:buClr>
                <a:srgbClr val="FF0000"/>
              </a:buClr>
              <a:buSzPct val="135000"/>
              <a:buFont typeface="Wingdings" pitchFamily="2" charset="2"/>
              <a:buChar char="G"/>
              <a:defRPr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 Из каждых </a:t>
            </a:r>
            <a:r>
              <a:rPr lang="ru-RU" sz="2800" dirty="0" smtClean="0">
                <a:solidFill>
                  <a:srgbClr val="FF0000"/>
                </a:solidFill>
              </a:rPr>
              <a:t>100 человек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, умерших от хронических заболеваний лёгких, </a:t>
            </a:r>
            <a:r>
              <a:rPr lang="ru-RU" sz="2800" dirty="0" smtClean="0">
                <a:solidFill>
                  <a:srgbClr val="FF0000"/>
                </a:solidFill>
              </a:rPr>
              <a:t>75 курили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 marL="363538" indent="-363538" algn="l" eaLnBrk="1" hangingPunct="1">
              <a:lnSpc>
                <a:spcPct val="120000"/>
              </a:lnSpc>
              <a:buClr>
                <a:srgbClr val="FF0000"/>
              </a:buClr>
              <a:buSzPct val="135000"/>
              <a:buFont typeface="Wingdings" pitchFamily="2" charset="2"/>
              <a:buChar char="G"/>
              <a:defRPr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 Из каждых </a:t>
            </a:r>
            <a:r>
              <a:rPr lang="ru-RU" sz="2800" dirty="0" smtClean="0">
                <a:solidFill>
                  <a:srgbClr val="FF0000"/>
                </a:solidFill>
              </a:rPr>
              <a:t>100 человек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, умерших от ишемической болезни сердца, </a:t>
            </a:r>
            <a:r>
              <a:rPr lang="ru-RU" sz="2800" dirty="0" smtClean="0">
                <a:solidFill>
                  <a:srgbClr val="FF0000"/>
                </a:solidFill>
              </a:rPr>
              <a:t>25 курили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 marL="363538" indent="-363538" algn="l" eaLnBrk="1" hangingPunct="1">
              <a:lnSpc>
                <a:spcPct val="120000"/>
              </a:lnSpc>
              <a:buClr>
                <a:srgbClr val="FF0000"/>
              </a:buClr>
              <a:buSzPct val="135000"/>
              <a:buFont typeface="Wingdings" pitchFamily="2" charset="2"/>
              <a:buChar char="G"/>
              <a:defRPr/>
            </a:pPr>
            <a:endParaRPr lang="ru-RU" sz="2400" dirty="0" smtClean="0"/>
          </a:p>
        </p:txBody>
      </p:sp>
      <p:sp>
        <p:nvSpPr>
          <p:cNvPr id="20484" name="WordArt 1028"/>
          <p:cNvSpPr>
            <a:spLocks noChangeArrowheads="1" noChangeShapeType="1" noTextEdit="1"/>
          </p:cNvSpPr>
          <p:nvPr/>
        </p:nvSpPr>
        <p:spPr bwMode="auto">
          <a:xfrm>
            <a:off x="2057400" y="228600"/>
            <a:ext cx="49530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583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noFill/>
                  <a:round/>
                  <a:headEnd/>
                  <a:tailEnd/>
                </a:ln>
                <a:solidFill>
                  <a:srgbClr val="009900"/>
                </a:solidFill>
                <a:effectLst>
                  <a:outerShdw dist="35921" dir="2700000" algn="ctr" rotWithShape="0">
                    <a:srgbClr val="808080"/>
                  </a:outerShdw>
                </a:effectLst>
                <a:latin typeface="Arial"/>
                <a:cs typeface="Arial"/>
              </a:rPr>
              <a:t>Факты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2875" y="4000500"/>
            <a:ext cx="8143875" cy="28686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3538" indent="-363538">
              <a:lnSpc>
                <a:spcPct val="110000"/>
              </a:lnSpc>
              <a:buClr>
                <a:srgbClr val="FF0000"/>
              </a:buClr>
              <a:buSzPct val="135000"/>
              <a:buFont typeface="Wingdings 2" pitchFamily="18" charset="2"/>
              <a:buChar char="J"/>
              <a:defRPr/>
            </a:pPr>
            <a:r>
              <a:rPr lang="ru-RU" sz="2400" dirty="0">
                <a:latin typeface="+mn-lt"/>
              </a:rPr>
              <a:t>Если человек </a:t>
            </a:r>
            <a:r>
              <a:rPr lang="ru-RU" sz="2800" dirty="0">
                <a:solidFill>
                  <a:srgbClr val="FF0000"/>
                </a:solidFill>
                <a:latin typeface="+mn-lt"/>
              </a:rPr>
              <a:t>начал курить в 15 лет</a:t>
            </a:r>
            <a:r>
              <a:rPr lang="ru-RU" sz="2400" dirty="0">
                <a:latin typeface="+mn-lt"/>
              </a:rPr>
              <a:t>,       продолжительность его жизни </a:t>
            </a:r>
            <a:r>
              <a:rPr lang="ru-RU" sz="2800" dirty="0">
                <a:solidFill>
                  <a:srgbClr val="FF0000"/>
                </a:solidFill>
                <a:latin typeface="+mn-lt"/>
              </a:rPr>
              <a:t>уменьшается                более чем на 8 лет.</a:t>
            </a:r>
          </a:p>
          <a:p>
            <a:pPr marL="363538" indent="-363538">
              <a:lnSpc>
                <a:spcPct val="110000"/>
              </a:lnSpc>
              <a:buClr>
                <a:srgbClr val="FF0000"/>
              </a:buClr>
              <a:buSzPct val="135000"/>
              <a:buFont typeface="Wingdings 2" pitchFamily="18" charset="2"/>
              <a:buChar char="J"/>
              <a:defRPr/>
            </a:pPr>
            <a:r>
              <a:rPr lang="ru-RU" sz="2400" dirty="0">
                <a:latin typeface="+mn-lt"/>
              </a:rPr>
              <a:t>Начавшие курить </a:t>
            </a:r>
            <a:r>
              <a:rPr lang="ru-RU" sz="2800" dirty="0">
                <a:solidFill>
                  <a:srgbClr val="FF0000"/>
                </a:solidFill>
                <a:latin typeface="+mn-lt"/>
              </a:rPr>
              <a:t>до 15 лет</a:t>
            </a:r>
            <a:r>
              <a:rPr lang="ru-RU" sz="2400" dirty="0">
                <a:latin typeface="+mn-lt"/>
              </a:rPr>
              <a:t>, в 5 раз </a:t>
            </a:r>
            <a:r>
              <a:rPr lang="ru-RU" sz="2400" dirty="0">
                <a:solidFill>
                  <a:srgbClr val="FF0000"/>
                </a:solidFill>
                <a:latin typeface="+mn-lt"/>
              </a:rPr>
              <a:t>чаще                  умирают от рака</a:t>
            </a:r>
            <a:r>
              <a:rPr lang="ru-RU" sz="2400" dirty="0">
                <a:latin typeface="+mn-lt"/>
              </a:rPr>
              <a:t>, чем те, кто начал курить                     </a:t>
            </a:r>
            <a:r>
              <a:rPr lang="ru-RU" sz="2800" dirty="0">
                <a:solidFill>
                  <a:srgbClr val="FF0000"/>
                </a:solidFill>
                <a:latin typeface="+mn-lt"/>
              </a:rPr>
              <a:t>после 25 лет</a:t>
            </a:r>
            <a:r>
              <a:rPr lang="ru-RU" sz="2400" dirty="0">
                <a:latin typeface="+mn-lt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2560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75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250"/>
                            </p:stCondLst>
                            <p:childTnLst>
                              <p:par>
                                <p:cTn id="33" presetID="27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750"/>
                            </p:stCondLst>
                            <p:childTnLst>
                              <p:par>
                                <p:cTn id="39" presetID="27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27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 advAuto="500"/>
      <p:bldP spid="2048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лена\Desktop\0001943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16513" y="2786063"/>
            <a:ext cx="4027487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14313" y="214313"/>
            <a:ext cx="8501062" cy="66595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3538" indent="-363538">
              <a:lnSpc>
                <a:spcPct val="110000"/>
              </a:lnSpc>
              <a:buClr>
                <a:srgbClr val="FF0000"/>
              </a:buClr>
              <a:buSzPct val="135000"/>
              <a:buFont typeface="Wingdings 2" pitchFamily="18" charset="2"/>
              <a:buChar char="J"/>
              <a:defRPr/>
            </a:pPr>
            <a:r>
              <a:rPr lang="ru-RU" sz="4400" dirty="0">
                <a:solidFill>
                  <a:srgbClr val="FFFF00"/>
                </a:solidFill>
              </a:rPr>
              <a:t>Уровень смертности </a:t>
            </a:r>
            <a:r>
              <a:rPr lang="ru-RU" sz="3600" dirty="0">
                <a:solidFill>
                  <a:schemeClr val="bg1">
                    <a:lumMod val="75000"/>
                  </a:schemeClr>
                </a:solidFill>
              </a:rPr>
              <a:t>детей при родах у курящих матерей в среднем </a:t>
            </a:r>
            <a:r>
              <a:rPr lang="ru-RU" sz="4400" dirty="0">
                <a:solidFill>
                  <a:srgbClr val="FFFF00"/>
                </a:solidFill>
              </a:rPr>
              <a:t>выше на 30%</a:t>
            </a:r>
            <a:r>
              <a:rPr lang="ru-RU" sz="4400" dirty="0">
                <a:solidFill>
                  <a:schemeClr val="bg1">
                    <a:lumMod val="75000"/>
                  </a:schemeClr>
                </a:solidFill>
              </a:rPr>
              <a:t>,</a:t>
            </a:r>
            <a:r>
              <a:rPr lang="ru-RU" sz="3600" dirty="0">
                <a:solidFill>
                  <a:schemeClr val="bg1">
                    <a:lumMod val="75000"/>
                  </a:schemeClr>
                </a:solidFill>
              </a:rPr>
              <a:t>чем у не курящих.</a:t>
            </a:r>
          </a:p>
          <a:p>
            <a:pPr marL="363538" indent="-363538">
              <a:lnSpc>
                <a:spcPct val="110000"/>
              </a:lnSpc>
              <a:buClr>
                <a:srgbClr val="FF0000"/>
              </a:buClr>
              <a:buSzPct val="135000"/>
              <a:buFont typeface="Wingdings 2" pitchFamily="18" charset="2"/>
              <a:buChar char="J"/>
              <a:defRPr/>
            </a:pPr>
            <a:r>
              <a:rPr lang="ru-RU" sz="4400" dirty="0">
                <a:solidFill>
                  <a:srgbClr val="00B0F0"/>
                </a:solidFill>
              </a:rPr>
              <a:t>Курение</a:t>
            </a:r>
            <a:r>
              <a:rPr lang="ru-RU" sz="3600" dirty="0">
                <a:solidFill>
                  <a:schemeClr val="bg1">
                    <a:lumMod val="75000"/>
                  </a:schemeClr>
                </a:solidFill>
              </a:rPr>
              <a:t> во время беременности           </a:t>
            </a:r>
            <a:r>
              <a:rPr lang="ru-RU" sz="4400" dirty="0">
                <a:solidFill>
                  <a:srgbClr val="FF0000"/>
                </a:solidFill>
              </a:rPr>
              <a:t>повышает риск </a:t>
            </a:r>
          </a:p>
          <a:p>
            <a:pPr marL="363538" indent="-363538">
              <a:lnSpc>
                <a:spcPct val="110000"/>
              </a:lnSpc>
              <a:buClr>
                <a:srgbClr val="FF0000"/>
              </a:buClr>
              <a:buSzPct val="135000"/>
              <a:defRPr/>
            </a:pPr>
            <a:r>
              <a:rPr lang="ru-RU" sz="3600" dirty="0">
                <a:solidFill>
                  <a:schemeClr val="bg1">
                    <a:lumMod val="75000"/>
                  </a:schemeClr>
                </a:solidFill>
              </a:rPr>
              <a:t>   </a:t>
            </a:r>
            <a:r>
              <a:rPr lang="ru-RU" sz="4400" dirty="0">
                <a:solidFill>
                  <a:srgbClr val="FF0000"/>
                </a:solidFill>
              </a:rPr>
              <a:t>мертворождения</a:t>
            </a:r>
            <a:r>
              <a:rPr lang="ru-RU" sz="3600" dirty="0">
                <a:solidFill>
                  <a:schemeClr val="bg1">
                    <a:lumMod val="75000"/>
                  </a:schemeClr>
                </a:solidFill>
              </a:rPr>
              <a:t>,</a:t>
            </a:r>
          </a:p>
          <a:p>
            <a:pPr marL="363538" indent="-363538">
              <a:lnSpc>
                <a:spcPct val="110000"/>
              </a:lnSpc>
              <a:buClr>
                <a:srgbClr val="FF0000"/>
              </a:buClr>
              <a:buSzPct val="135000"/>
              <a:defRPr/>
            </a:pPr>
            <a:r>
              <a:rPr lang="ru-RU" sz="3600" dirty="0">
                <a:solidFill>
                  <a:schemeClr val="bg1">
                    <a:lumMod val="75000"/>
                  </a:schemeClr>
                </a:solidFill>
              </a:rPr>
              <a:t>   а также число </a:t>
            </a:r>
          </a:p>
          <a:p>
            <a:pPr marL="363538" indent="-363538">
              <a:lnSpc>
                <a:spcPct val="110000"/>
              </a:lnSpc>
              <a:buClr>
                <a:srgbClr val="FF0000"/>
              </a:buClr>
              <a:buSzPct val="135000"/>
              <a:defRPr/>
            </a:pPr>
            <a:r>
              <a:rPr lang="ru-RU" sz="3600" dirty="0">
                <a:solidFill>
                  <a:schemeClr val="bg1">
                    <a:lumMod val="75000"/>
                  </a:schemeClr>
                </a:solidFill>
              </a:rPr>
              <a:t>   </a:t>
            </a:r>
            <a:r>
              <a:rPr lang="ru-RU" sz="4800" dirty="0">
                <a:solidFill>
                  <a:srgbClr val="FFFF00"/>
                </a:solidFill>
              </a:rPr>
              <a:t>врождённых </a:t>
            </a:r>
          </a:p>
          <a:p>
            <a:pPr marL="363538" indent="-363538">
              <a:lnSpc>
                <a:spcPct val="110000"/>
              </a:lnSpc>
              <a:buClr>
                <a:srgbClr val="FF0000"/>
              </a:buClr>
              <a:buSzPct val="135000"/>
              <a:defRPr/>
            </a:pPr>
            <a:r>
              <a:rPr lang="ru-RU" sz="4800" dirty="0">
                <a:solidFill>
                  <a:srgbClr val="FFFF00"/>
                </a:solidFill>
              </a:rPr>
              <a:t>  дефектов </a:t>
            </a:r>
            <a:r>
              <a:rPr lang="ru-RU" sz="3600" dirty="0">
                <a:solidFill>
                  <a:schemeClr val="bg1">
                    <a:lumMod val="75000"/>
                  </a:schemeClr>
                </a:solidFill>
              </a:rPr>
              <a:t>у ребёнка.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5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7" presetClass="entr" presetSubtype="0" fill="hold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7" presetClass="entr" presetSubtype="0" fill="hold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7" presetClass="entr" presetSubtype="0" fill="hold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7" presetClass="entr" presetSubtype="0" fill="hold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2" descr="699090_20041023132959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75" y="1214438"/>
            <a:ext cx="6000750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0" y="28575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rgbClr val="C0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Arial" charset="0"/>
              </a:rPr>
              <a:t>Легкое здорового и курящего человека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6143644"/>
            <a:ext cx="8358246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prstClr val="black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Arial" charset="0"/>
              </a:rPr>
              <a:t>1 сигарета </a:t>
            </a:r>
            <a:r>
              <a:rPr lang="ru-RU" sz="2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Arial" charset="0"/>
              </a:rPr>
              <a:t>СОКРАЩАЕТ</a:t>
            </a:r>
            <a:r>
              <a:rPr lang="ru-RU" sz="2800" b="1" dirty="0">
                <a:solidFill>
                  <a:prstClr val="black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Arial" charset="0"/>
              </a:rPr>
              <a:t> 15 минут жизни</a:t>
            </a:r>
          </a:p>
        </p:txBody>
      </p:sp>
      <p:sp>
        <p:nvSpPr>
          <p:cNvPr id="3076" name="TextBox 4"/>
          <p:cNvSpPr txBox="1">
            <a:spLocks noChangeArrowheads="1"/>
          </p:cNvSpPr>
          <p:nvPr/>
        </p:nvSpPr>
        <p:spPr bwMode="auto">
          <a:xfrm>
            <a:off x="6357938" y="1500188"/>
            <a:ext cx="2500312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cs typeface="Arial" charset="0"/>
              </a:rPr>
              <a:t>1 пачка в день – это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cs typeface="Arial" charset="0"/>
              </a:rPr>
              <a:t>1 кг. смолы в год;</a:t>
            </a:r>
          </a:p>
          <a:p>
            <a:pPr algn="ctr"/>
            <a:endParaRPr lang="ru-RU" sz="2800" b="1" dirty="0">
              <a:cs typeface="Arial" charset="0"/>
            </a:endParaRPr>
          </a:p>
          <a:p>
            <a:pPr algn="ctr"/>
            <a:r>
              <a:rPr lang="ru-RU" sz="2800" b="1" dirty="0">
                <a:solidFill>
                  <a:schemeClr val="bg1"/>
                </a:solidFill>
                <a:cs typeface="Arial" charset="0"/>
              </a:rPr>
              <a:t>1 пачка в день – это 10 тысяч рублей в год;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4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313" y="280988"/>
            <a:ext cx="3000375" cy="302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3143240" y="214290"/>
            <a:ext cx="585791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chemeClr val="bg1">
                    <a:lumMod val="85000"/>
                  </a:schemeClr>
                </a:solidFill>
              </a:rPr>
              <a:t>В экономически развитых странах </a:t>
            </a:r>
            <a:r>
              <a:rPr lang="ru-RU" sz="3200" b="1" dirty="0">
                <a:solidFill>
                  <a:srgbClr val="00B0F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мода на курение проходит</a:t>
            </a:r>
            <a:r>
              <a:rPr lang="ru-RU" sz="2800" dirty="0"/>
              <a:t>. </a:t>
            </a:r>
          </a:p>
          <a:p>
            <a:pPr>
              <a:defRPr/>
            </a:pPr>
            <a:endParaRPr lang="ru-RU" sz="2400" dirty="0"/>
          </a:p>
          <a:p>
            <a:pPr algn="ctr">
              <a:defRPr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Сейчас в моде </a:t>
            </a:r>
          </a:p>
          <a:p>
            <a:pPr algn="ctr">
              <a:defRPr/>
            </a:pPr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стройная фигура, гимнастика, культуризм, оздоровительные процедуры.     </a:t>
            </a:r>
          </a:p>
          <a:p>
            <a:pPr algn="ctr">
              <a:defRPr/>
            </a:pP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Курить не престижно.</a:t>
            </a:r>
            <a:r>
              <a:rPr lang="ru-RU" sz="2400" dirty="0"/>
              <a:t> </a:t>
            </a:r>
          </a:p>
          <a:p>
            <a:pPr>
              <a:defRPr/>
            </a:pPr>
            <a:endParaRPr lang="ru-RU" sz="2400" dirty="0"/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395288" y="4005263"/>
            <a:ext cx="8351837" cy="249299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innerShdw blurRad="114300">
                    <a:prstClr val="black"/>
                  </a:innerShdw>
                  <a:reflection blurRad="12700" stA="28000" endPos="45000" dist="1000" dir="5400000" sy="-100000" algn="bl" rotWithShape="0"/>
                </a:effectLst>
              </a:rPr>
              <a:t>Курение может испортить здоровье и карьеру. </a:t>
            </a:r>
          </a:p>
          <a:p>
            <a:pPr algn="ctr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Всё больше предпринимателей отказываются принимать на работу курящих. </a:t>
            </a:r>
          </a:p>
          <a:p>
            <a:pPr algn="ctr">
              <a:defRPr/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В США 35 </a:t>
            </a:r>
            <a:r>
              <a:rPr lang="ru-RU" sz="2400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млн</a:t>
            </a: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, а в Англии более 8 </a:t>
            </a:r>
            <a:r>
              <a:rPr lang="ru-RU" sz="2400" b="1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млн</a:t>
            </a: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человек </a:t>
            </a:r>
          </a:p>
          <a:p>
            <a:pPr algn="ctr">
              <a:defRPr/>
            </a:pPr>
            <a:r>
              <a:rPr lang="ru-RU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бросили курить.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2" descr="rak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000500" y="2928938"/>
            <a:ext cx="51435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Box 4"/>
          <p:cNvSpPr txBox="1">
            <a:spLocks noChangeArrowheads="1"/>
          </p:cNvSpPr>
          <p:nvPr/>
        </p:nvSpPr>
        <p:spPr bwMode="auto">
          <a:xfrm>
            <a:off x="3714750" y="357188"/>
            <a:ext cx="5429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cs typeface="Arial" charset="0"/>
              </a:rPr>
              <a:t>Скажи</a:t>
            </a:r>
            <a:r>
              <a:rPr lang="ru-RU" sz="4000" b="1" dirty="0">
                <a:solidFill>
                  <a:srgbClr val="C00000"/>
                </a:solidFill>
                <a:cs typeface="Arial" charset="0"/>
              </a:rPr>
              <a:t> </a:t>
            </a:r>
            <a:r>
              <a:rPr lang="ru-RU" sz="6000" b="1" u="sng" dirty="0">
                <a:solidFill>
                  <a:srgbClr val="FF0000"/>
                </a:solidFill>
                <a:cs typeface="Arial" charset="0"/>
              </a:rPr>
              <a:t>«НЕТ!»</a:t>
            </a:r>
            <a:endParaRPr lang="ru-RU" sz="4000" b="1" dirty="0">
              <a:solidFill>
                <a:schemeClr val="tx2">
                  <a:lumMod val="50000"/>
                </a:schemeClr>
              </a:solidFill>
              <a:cs typeface="Arial" charset="0"/>
            </a:endParaRPr>
          </a:p>
        </p:txBody>
      </p:sp>
      <p:pic>
        <p:nvPicPr>
          <p:cNvPr id="4100" name="Рисунок 5" descr="image031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4022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Рисунок 6" descr="picture-1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3438" y="1571625"/>
            <a:ext cx="2214562" cy="203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410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2" descr="seneka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88" y="1285875"/>
            <a:ext cx="351155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Box 3"/>
          <p:cNvSpPr txBox="1">
            <a:spLocks noChangeArrowheads="1"/>
          </p:cNvSpPr>
          <p:nvPr/>
        </p:nvSpPr>
        <p:spPr bwMode="auto">
          <a:xfrm>
            <a:off x="3214688" y="642938"/>
            <a:ext cx="592931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charset="0"/>
              </a:rPr>
              <a:t>«Опьянение </a:t>
            </a:r>
          </a:p>
          <a:p>
            <a:pPr algn="ctr">
              <a:defRPr/>
            </a:pPr>
            <a:r>
              <a:rPr lang="ru-RU" sz="4400" b="1" dirty="0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charset="0"/>
              </a:rPr>
              <a:t>есть добровольное безумие».</a:t>
            </a:r>
          </a:p>
          <a:p>
            <a:pPr>
              <a:defRPr/>
            </a:pP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Arial" charset="0"/>
              </a:rPr>
              <a:t>                            </a:t>
            </a:r>
            <a:r>
              <a:rPr lang="ru-RU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Луций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 </a:t>
            </a:r>
            <a:r>
              <a:rPr lang="ru-RU" sz="2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Анней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Arial" charset="0"/>
              </a:rPr>
              <a:t> Сенека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581</Words>
  <Application>Microsoft Office PowerPoint</Application>
  <PresentationFormat>Экран (4:3)</PresentationFormat>
  <Paragraphs>119</Paragraphs>
  <Slides>17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Тема Office</vt:lpstr>
      <vt:lpstr>Photo Editor Photo</vt:lpstr>
      <vt:lpstr>Слайд 1</vt:lpstr>
      <vt:lpstr>Слайд 2</vt:lpstr>
      <vt:lpstr>Слайд 3</vt:lpstr>
      <vt:lpstr> 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Алена</dc:creator>
  <cp:lastModifiedBy>Kristy</cp:lastModifiedBy>
  <cp:revision>8</cp:revision>
  <dcterms:created xsi:type="dcterms:W3CDTF">2011-11-06T14:39:40Z</dcterms:created>
  <dcterms:modified xsi:type="dcterms:W3CDTF">2014-06-23T17:23:05Z</dcterms:modified>
</cp:coreProperties>
</file>